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352" r:id="rId2"/>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7">
          <p15:clr>
            <a:srgbClr val="A4A3A4"/>
          </p15:clr>
        </p15:guide>
        <p15:guide id="2" pos="4304">
          <p15:clr>
            <a:srgbClr val="A4A3A4"/>
          </p15:clr>
        </p15:guide>
      </p15:sldGuideLst>
    </p:ext>
    <p:ext uri="{2D200454-40CA-4A62-9FC3-DE9A4176ACB9}">
      <p15:notesGuideLst xmlns:p15="http://schemas.microsoft.com/office/powerpoint/2012/main">
        <p15:guide id="1" orient="horz" pos="3354" userDrawn="1">
          <p15:clr>
            <a:srgbClr val="A4A3A4"/>
          </p15:clr>
        </p15:guide>
        <p15:guide id="2" pos="208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6BFE7"/>
    <a:srgbClr val="0033CC"/>
    <a:srgbClr val="0066FF"/>
    <a:srgbClr val="0033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rgbClr val="00000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rgbClr val="000000"/>
        </a:fontRef>
        <a:schemeClr val="bg1"/>
      </a:tcTxStyle>
      <a:tcStyle>
        <a:tcBdr/>
        <a:fillRef idx="1">
          <a:schemeClr val="tx1"/>
        </a:fillRef>
      </a:tcStyle>
    </a:firstRow>
  </a:tblStyle>
  <a:tblStyle styleId="{793D81CF-94F2-401A-BA57-92F5A7B2D0C5}" styleName="スタイル (中間) 1">
    <a:wholeTbl>
      <a:tcTxStyle>
        <a:fontRef idx="minor">
          <a:srgbClr val="00000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rgbClr val="000000"/>
        </a:fontRef>
        <a:schemeClr val="lt1"/>
      </a:tcTxStyle>
      <a:tcStyle>
        <a:tcBdr/>
        <a:fill>
          <a:solidFill>
            <a:schemeClr val="dk1"/>
          </a:solidFill>
        </a:fill>
      </a:tcStyle>
    </a:firstRow>
  </a:tblStyle>
  <a:tblStyle styleId="{D7AC3CCA-C797-4891-BE02-D94E43425B78}" styleName="スタイル (中間) 4">
    <a:wholeTbl>
      <a:tcTxStyle>
        <a:fontRef idx="minor">
          <a:srgbClr val="00000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3B4B98B0-60AC-42C2-AFA5-B58CD77FA1E5}" styleName="淡色スタイル 1 - アクセント 1">
    <a:wholeTbl>
      <a:tcTxStyle>
        <a:fontRef idx="minor">
          <a:srgbClr val="00000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淡色スタイル 3 - アクセント 1">
    <a:wholeTbl>
      <a:tcTxStyle>
        <a:fontRef idx="minor">
          <a:srgbClr val="00000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D7B26C5-4107-4FEC-AEDC-1716B250A1EF}" styleName="スタイル (淡色) 1">
    <a:wholeTbl>
      <a:tcTxStyle>
        <a:fontRef idx="minor">
          <a:srgbClr val="00000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65" autoAdjust="0"/>
    <p:restoredTop sz="94404"/>
  </p:normalViewPr>
  <p:slideViewPr>
    <p:cSldViewPr>
      <p:cViewPr>
        <p:scale>
          <a:sx n="70" d="100"/>
          <a:sy n="70" d="100"/>
        </p:scale>
        <p:origin x="1980" y="48"/>
      </p:cViewPr>
      <p:guideLst>
        <p:guide orient="horz" pos="37"/>
        <p:guide pos="4304"/>
      </p:guideLst>
    </p:cSldViewPr>
  </p:slideViewPr>
  <p:outlineViewPr>
    <p:cViewPr>
      <p:scale>
        <a:sx n="33" d="100"/>
        <a:sy n="33" d="100"/>
      </p:scale>
      <p:origin x="0" y="0"/>
    </p:cViewPr>
  </p:outlineViewPr>
  <p:notesTextViewPr>
    <p:cViewPr>
      <p:scale>
        <a:sx n="1" d="1"/>
        <a:sy n="1" d="1"/>
      </p:scale>
      <p:origin x="0" y="0"/>
    </p:cViewPr>
  </p:notesTextViewPr>
  <p:sorterViewPr>
    <p:cViewPr>
      <p:scale>
        <a:sx n="223" d="100"/>
        <a:sy n="223" d="100"/>
      </p:scale>
      <p:origin x="0" y="0"/>
    </p:cViewPr>
  </p:sorterViewPr>
  <p:notesViewPr>
    <p:cSldViewPr>
      <p:cViewPr>
        <p:scale>
          <a:sx n="90" d="100"/>
          <a:sy n="90" d="100"/>
        </p:scale>
        <p:origin x="-2070" y="-72"/>
      </p:cViewPr>
      <p:guideLst>
        <p:guide orient="horz" pos="3354"/>
        <p:guide pos="20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14"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1115" name="日付プレースホルダー 2"/>
          <p:cNvSpPr>
            <a:spLocks noGrp="1"/>
          </p:cNvSpPr>
          <p:nvPr>
            <p:ph type="dt" sz="quarter" idx="1"/>
          </p:nvPr>
        </p:nvSpPr>
        <p:spPr>
          <a:xfrm>
            <a:off x="3815372" y="0"/>
            <a:ext cx="2918831" cy="493316"/>
          </a:xfrm>
          <a:prstGeom prst="rect">
            <a:avLst/>
          </a:prstGeom>
        </p:spPr>
        <p:txBody>
          <a:bodyPr vert="horz" lIns="91440" tIns="45720" rIns="91440" bIns="45720" rtlCol="0"/>
          <a:lstStyle>
            <a:lvl1pPr algn="r">
              <a:defRPr sz="1200"/>
            </a:lvl1pPr>
          </a:lstStyle>
          <a:p>
            <a:fld id="{FD7BF96A-F919-4088-8AFA-76128F119725}" type="datetime1">
              <a:rPr kumimoji="1" lang="ja-JP" altLang="en-US" sz="1400" smtClean="0">
                <a:latin typeface="ＭＳ Ｐゴシック" pitchFamily="50" charset="-128"/>
                <a:ea typeface="ＭＳ Ｐゴシック" pitchFamily="50" charset="-128"/>
              </a:rPr>
              <a:t>2023/9/26</a:t>
            </a:fld>
            <a:endParaRPr kumimoji="1" lang="ja-JP" altLang="en-US" sz="1400" dirty="0">
              <a:latin typeface="ＭＳ Ｐゴシック" pitchFamily="50" charset="-128"/>
              <a:ea typeface="ＭＳ Ｐゴシック" pitchFamily="50" charset="-128"/>
            </a:endParaRPr>
          </a:p>
        </p:txBody>
      </p:sp>
      <p:sp>
        <p:nvSpPr>
          <p:cNvPr id="1116"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1117" name="スライド番号プレースホルダー 4"/>
          <p:cNvSpPr>
            <a:spLocks noGrp="1"/>
          </p:cNvSpPr>
          <p:nvPr>
            <p:ph type="sldNum" sz="quarter" idx="3"/>
          </p:nvPr>
        </p:nvSpPr>
        <p:spPr>
          <a:xfrm>
            <a:off x="3815372" y="9371285"/>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7"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1108" name="日付プレースホルダー 2"/>
          <p:cNvSpPr>
            <a:spLocks noGrp="1"/>
          </p:cNvSpPr>
          <p:nvPr>
            <p:ph type="dt" idx="1"/>
          </p:nvPr>
        </p:nvSpPr>
        <p:spPr>
          <a:xfrm>
            <a:off x="3815372" y="0"/>
            <a:ext cx="2918831" cy="493316"/>
          </a:xfrm>
          <a:prstGeom prst="rect">
            <a:avLst/>
          </a:prstGeom>
        </p:spPr>
        <p:txBody>
          <a:bodyPr vert="horz" lIns="91440" tIns="45720" rIns="91440" bIns="45720" rtlCol="0"/>
          <a:lstStyle>
            <a:lvl1pPr algn="r">
              <a:defRPr sz="1400">
                <a:latin typeface="ＭＳ Ｐゴシック" pitchFamily="50" charset="-128"/>
                <a:ea typeface="ＭＳ Ｐゴシック" pitchFamily="50" charset="-128"/>
              </a:defRPr>
            </a:lvl1pPr>
          </a:lstStyle>
          <a:p>
            <a:fld id="{EEBD13C7-DC9F-4A97-9ED4-5433BAF60D59}" type="datetime1">
              <a:rPr lang="ja-JP" altLang="en-US" smtClean="0"/>
              <a:t>2023/9/26</a:t>
            </a:fld>
            <a:endParaRPr lang="en-US" altLang="ja-JP" dirty="0"/>
          </a:p>
        </p:txBody>
      </p:sp>
      <p:sp>
        <p:nvSpPr>
          <p:cNvPr id="1109" name="スライド イメージ プレースホルダー 3"/>
          <p:cNvSpPr>
            <a:spLocks noGrp="1" noRot="1" noChangeAspect="1"/>
          </p:cNvSpPr>
          <p:nvPr>
            <p:ph type="sldImg" idx="2"/>
          </p:nvPr>
        </p:nvSpPr>
        <p:spPr>
          <a:xfrm>
            <a:off x="2087563" y="739775"/>
            <a:ext cx="2560637"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1110"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11"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1112" name="スライド番号プレースホルダー 6"/>
          <p:cNvSpPr>
            <a:spLocks noGrp="1"/>
          </p:cNvSpPr>
          <p:nvPr>
            <p:ph type="sldNum" sz="quarter" idx="5"/>
          </p:nvPr>
        </p:nvSpPr>
        <p:spPr>
          <a:xfrm>
            <a:off x="3815372" y="9371285"/>
            <a:ext cx="2918831" cy="493316"/>
          </a:xfrm>
          <a:prstGeom prst="rect">
            <a:avLst/>
          </a:prstGeom>
        </p:spPr>
        <p:txBody>
          <a:bodyPr vert="horz" lIns="91440" tIns="45720" rIns="91440" bIns="45720"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2" name="スライド イメージ プレースホルダー 1"/>
          <p:cNvSpPr>
            <a:spLocks noGrp="1" noRot="1" noChangeAspect="1"/>
          </p:cNvSpPr>
          <p:nvPr>
            <p:ph type="sldImg"/>
          </p:nvPr>
        </p:nvSpPr>
        <p:spPr>
          <a:xfrm>
            <a:off x="2087563" y="739775"/>
            <a:ext cx="2560637" cy="3700463"/>
          </a:xfrm>
        </p:spPr>
      </p:sp>
      <p:sp>
        <p:nvSpPr>
          <p:cNvPr id="1203" name="ノート プレースホルダー 2"/>
          <p:cNvSpPr>
            <a:spLocks noGrp="1"/>
          </p:cNvSpPr>
          <p:nvPr>
            <p:ph type="body" idx="1"/>
          </p:nvPr>
        </p:nvSpPr>
        <p:spPr/>
        <p:txBody>
          <a:bodyPr/>
          <a:lstStyle/>
          <a:p>
            <a:endParaRPr kumimoji="1" lang="ja-JP" altLang="en-US" dirty="0"/>
          </a:p>
        </p:txBody>
      </p:sp>
      <p:sp>
        <p:nvSpPr>
          <p:cNvPr id="1204" name="スライド番号プレースホルダー 4"/>
          <p:cNvSpPr>
            <a:spLocks noGrp="1"/>
          </p:cNvSpPr>
          <p:nvPr>
            <p:ph type="sldNum" sz="quarter" idx="11"/>
          </p:nvPr>
        </p:nvSpPr>
        <p:spPr/>
        <p:txBody>
          <a:bodyPr/>
          <a:lstStyle/>
          <a:p>
            <a:fld id="{FD35E722-DCEB-4B9B-850A-0990A504E40F}" type="slidenum">
              <a:rPr kumimoji="1" lang="ja-JP" altLang="en-US" smtClean="0"/>
              <a:t>1</a:t>
            </a:fld>
            <a:endParaRPr kumimoji="1" lang="ja-JP" altLang="en-US"/>
          </a:p>
        </p:txBody>
      </p:sp>
    </p:spTree>
    <p:extLst>
      <p:ext uri="{BB962C8B-B14F-4D97-AF65-F5344CB8AC3E}">
        <p14:creationId xmlns:p14="http://schemas.microsoft.com/office/powerpoint/2010/main" val="2573048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514350" y="3077282"/>
            <a:ext cx="5829300" cy="2123369"/>
          </a:xfrm>
        </p:spPr>
        <p:txBody>
          <a:bodyPr/>
          <a:lstStyle/>
          <a:p>
            <a:r>
              <a:rPr kumimoji="1" lang="ja-JP" altLang="en-US"/>
              <a:t>マスター タイトルの書式設定</a:t>
            </a:r>
          </a:p>
        </p:txBody>
      </p:sp>
      <p:sp>
        <p:nvSpPr>
          <p:cNvPr id="1032"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1033" name="日付プレースホルダー 3"/>
          <p:cNvSpPr>
            <a:spLocks noGrp="1"/>
          </p:cNvSpPr>
          <p:nvPr>
            <p:ph type="dt" sz="half" idx="10"/>
          </p:nvPr>
        </p:nvSpPr>
        <p:spPr/>
        <p:txBody>
          <a:bodyPr/>
          <a:lstStyle/>
          <a:p>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54680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1093" name="タイトル 1"/>
          <p:cNvSpPr>
            <a:spLocks noGrp="1"/>
          </p:cNvSpPr>
          <p:nvPr>
            <p:ph type="title"/>
          </p:nvPr>
        </p:nvSpPr>
        <p:spPr/>
        <p:txBody>
          <a:bodyPr/>
          <a:lstStyle/>
          <a:p>
            <a:r>
              <a:rPr kumimoji="1" lang="ja-JP" altLang="en-US"/>
              <a:t>マスター タイトルの書式設定</a:t>
            </a:r>
          </a:p>
        </p:txBody>
      </p:sp>
      <p:sp>
        <p:nvSpPr>
          <p:cNvPr id="1094"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5" name="日付プレースホルダー 3"/>
          <p:cNvSpPr>
            <a:spLocks noGrp="1"/>
          </p:cNvSpPr>
          <p:nvPr>
            <p:ph type="dt" sz="half" idx="10"/>
          </p:nvPr>
        </p:nvSpPr>
        <p:spPr/>
        <p:txBody>
          <a:bodyPr/>
          <a:lstStyle/>
          <a:p>
            <a:endParaRPr kumimoji="1" lang="ja-JP" altLang="en-US"/>
          </a:p>
        </p:txBody>
      </p:sp>
      <p:sp>
        <p:nvSpPr>
          <p:cNvPr id="1096" name="フッター プレースホルダー 4"/>
          <p:cNvSpPr>
            <a:spLocks noGrp="1"/>
          </p:cNvSpPr>
          <p:nvPr>
            <p:ph type="ftr" sz="quarter" idx="11"/>
          </p:nvPr>
        </p:nvSpPr>
        <p:spPr/>
        <p:txBody>
          <a:bodyPr/>
          <a:lstStyle/>
          <a:p>
            <a:endParaRPr kumimoji="1" lang="ja-JP" altLang="en-US"/>
          </a:p>
        </p:txBody>
      </p:sp>
      <p:sp>
        <p:nvSpPr>
          <p:cNvPr id="1097"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1098" name="テキスト ボックス 6"/>
          <p:cNvSpPr txBox="1"/>
          <p:nvPr userDrawn="1"/>
        </p:nvSpPr>
        <p:spPr>
          <a:xfrm>
            <a:off x="6144285" y="64207"/>
            <a:ext cx="674694" cy="566822"/>
          </a:xfrm>
          <a:prstGeom prst="rect">
            <a:avLst/>
          </a:prstGeom>
          <a:noFill/>
        </p:spPr>
        <p:txBody>
          <a:bodyPr wrap="square" rtlCol="0">
            <a:spAutoFit/>
          </a:bodyPr>
          <a:lstStyle/>
          <a:p>
            <a:r>
              <a:rPr kumimoji="1" lang="ja-JP" altLang="en-US" sz="1400" dirty="0">
                <a:latin typeface="ＭＳ Ｐゴシック" pitchFamily="50" charset="-128"/>
                <a:ea typeface="ＭＳ Ｐゴシック" pitchFamily="50" charset="-128"/>
              </a:rPr>
              <a:t>機密性○</a:t>
            </a:r>
          </a:p>
        </p:txBody>
      </p:sp>
    </p:spTree>
    <p:extLst>
      <p:ext uri="{BB962C8B-B14F-4D97-AF65-F5344CB8AC3E}">
        <p14:creationId xmlns:p14="http://schemas.microsoft.com/office/powerpoint/2010/main" val="3771690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100" name="縦書きタイトル 1"/>
          <p:cNvSpPr>
            <a:spLocks noGrp="1"/>
          </p:cNvSpPr>
          <p:nvPr>
            <p:ph type="title" orient="vert"/>
          </p:nvPr>
        </p:nvSpPr>
        <p:spPr>
          <a:xfrm>
            <a:off x="4972050" y="396700"/>
            <a:ext cx="1543050" cy="8452202"/>
          </a:xfrm>
        </p:spPr>
        <p:txBody>
          <a:bodyPr vert="eaVert"/>
          <a:lstStyle/>
          <a:p>
            <a:r>
              <a:rPr kumimoji="1" lang="ja-JP" altLang="en-US"/>
              <a:t>マスター タイトルの書式設定</a:t>
            </a:r>
          </a:p>
        </p:txBody>
      </p:sp>
      <p:sp>
        <p:nvSpPr>
          <p:cNvPr id="1101" name="縦書きテキスト プレースホルダー 2"/>
          <p:cNvSpPr>
            <a:spLocks noGrp="1"/>
          </p:cNvSpPr>
          <p:nvPr>
            <p:ph type="body" orient="vert" idx="1"/>
          </p:nvPr>
        </p:nvSpPr>
        <p:spPr>
          <a:xfrm>
            <a:off x="342900" y="396700"/>
            <a:ext cx="4514850" cy="8452202"/>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2" name="日付プレースホルダー 3"/>
          <p:cNvSpPr>
            <a:spLocks noGrp="1"/>
          </p:cNvSpPr>
          <p:nvPr>
            <p:ph type="dt" sz="half" idx="10"/>
          </p:nvPr>
        </p:nvSpPr>
        <p:spPr/>
        <p:txBody>
          <a:bodyPr/>
          <a:lstStyle/>
          <a:p>
            <a:endParaRPr kumimoji="1" lang="ja-JP" altLang="en-US"/>
          </a:p>
        </p:txBody>
      </p:sp>
      <p:sp>
        <p:nvSpPr>
          <p:cNvPr id="1103" name="フッター プレースホルダー 4"/>
          <p:cNvSpPr>
            <a:spLocks noGrp="1"/>
          </p:cNvSpPr>
          <p:nvPr>
            <p:ph type="ftr" sz="quarter" idx="11"/>
          </p:nvPr>
        </p:nvSpPr>
        <p:spPr/>
        <p:txBody>
          <a:bodyPr/>
          <a:lstStyle/>
          <a:p>
            <a:endParaRPr kumimoji="1" lang="ja-JP" altLang="en-US"/>
          </a:p>
        </p:txBody>
      </p:sp>
      <p:sp>
        <p:nvSpPr>
          <p:cNvPr id="1104"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1105" name="テキスト ボックス 6"/>
          <p:cNvSpPr txBox="1"/>
          <p:nvPr userDrawn="1"/>
        </p:nvSpPr>
        <p:spPr>
          <a:xfrm>
            <a:off x="6144285" y="64207"/>
            <a:ext cx="674694" cy="566822"/>
          </a:xfrm>
          <a:prstGeom prst="rect">
            <a:avLst/>
          </a:prstGeom>
          <a:noFill/>
        </p:spPr>
        <p:txBody>
          <a:bodyPr wrap="square" rtlCol="0">
            <a:spAutoFit/>
          </a:bodyPr>
          <a:lstStyle/>
          <a:p>
            <a:r>
              <a:rPr kumimoji="1" lang="ja-JP" altLang="en-US" sz="1400" dirty="0">
                <a:latin typeface="ＭＳ Ｐゴシック" pitchFamily="50" charset="-128"/>
                <a:ea typeface="ＭＳ Ｐゴシック" pitchFamily="50" charset="-128"/>
              </a:rPr>
              <a:t>機密性○</a:t>
            </a:r>
          </a:p>
        </p:txBody>
      </p:sp>
    </p:spTree>
    <p:extLst>
      <p:ext uri="{BB962C8B-B14F-4D97-AF65-F5344CB8AC3E}">
        <p14:creationId xmlns:p14="http://schemas.microsoft.com/office/powerpoint/2010/main" val="3302275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a:t>マスター タイトルの書式設定</a:t>
            </a:r>
          </a:p>
        </p:txBody>
      </p:sp>
      <p:sp>
        <p:nvSpPr>
          <p:cNvPr id="1038"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39" name="日付プレースホルダー 3"/>
          <p:cNvSpPr>
            <a:spLocks noGrp="1"/>
          </p:cNvSpPr>
          <p:nvPr>
            <p:ph type="dt" sz="half" idx="10"/>
          </p:nvPr>
        </p:nvSpPr>
        <p:spPr/>
        <p:txBody>
          <a:bodyPr/>
          <a:lstStyle/>
          <a:p>
            <a:endParaRPr kumimoji="1" lang="ja-JP" altLang="en-US"/>
          </a:p>
        </p:txBody>
      </p:sp>
      <p:sp>
        <p:nvSpPr>
          <p:cNvPr id="1040" name="フッター プレースホルダー 4"/>
          <p:cNvSpPr>
            <a:spLocks noGrp="1"/>
          </p:cNvSpPr>
          <p:nvPr>
            <p:ph type="ftr" sz="quarter" idx="11"/>
          </p:nvPr>
        </p:nvSpPr>
        <p:spPr/>
        <p:txBody>
          <a:bodyPr/>
          <a:lstStyle/>
          <a:p>
            <a:endParaRPr kumimoji="1" lang="ja-JP" altLang="en-US"/>
          </a:p>
        </p:txBody>
      </p:sp>
      <p:sp>
        <p:nvSpPr>
          <p:cNvPr id="1041"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1042" name="テキスト ボックス 6"/>
          <p:cNvSpPr txBox="1"/>
          <p:nvPr userDrawn="1"/>
        </p:nvSpPr>
        <p:spPr>
          <a:xfrm>
            <a:off x="6144285" y="64207"/>
            <a:ext cx="674694" cy="566822"/>
          </a:xfrm>
          <a:prstGeom prst="rect">
            <a:avLst/>
          </a:prstGeom>
          <a:noFill/>
        </p:spPr>
        <p:txBody>
          <a:bodyPr wrap="square" rtlCol="0">
            <a:spAutoFit/>
          </a:bodyPr>
          <a:lstStyle/>
          <a:p>
            <a:r>
              <a:rPr kumimoji="1" lang="ja-JP" altLang="en-US" sz="1400" dirty="0">
                <a:latin typeface="ＭＳ Ｐゴシック" pitchFamily="50" charset="-128"/>
                <a:ea typeface="ＭＳ Ｐゴシック" pitchFamily="50" charset="-128"/>
              </a:rPr>
              <a:t>機密性○</a:t>
            </a:r>
          </a:p>
        </p:txBody>
      </p:sp>
    </p:spTree>
    <p:extLst>
      <p:ext uri="{BB962C8B-B14F-4D97-AF65-F5344CB8AC3E}">
        <p14:creationId xmlns:p14="http://schemas.microsoft.com/office/powerpoint/2010/main" val="47781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4"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a:t>マスター タイトルの書式設定</a:t>
            </a:r>
          </a:p>
        </p:txBody>
      </p:sp>
      <p:sp>
        <p:nvSpPr>
          <p:cNvPr id="1045" name="テキスト プレースホルダー 2"/>
          <p:cNvSpPr>
            <a:spLocks noGrp="1"/>
          </p:cNvSpPr>
          <p:nvPr>
            <p:ph type="body" idx="1"/>
          </p:nvPr>
        </p:nvSpPr>
        <p:spPr>
          <a:xfrm>
            <a:off x="541735" y="4198586"/>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1046" name="日付プレースホルダー 3"/>
          <p:cNvSpPr>
            <a:spLocks noGrp="1"/>
          </p:cNvSpPr>
          <p:nvPr>
            <p:ph type="dt" sz="half" idx="10"/>
          </p:nvPr>
        </p:nvSpPr>
        <p:spPr/>
        <p:txBody>
          <a:bodyPr/>
          <a:lstStyle/>
          <a:p>
            <a:endParaRPr kumimoji="1" lang="ja-JP" altLang="en-US"/>
          </a:p>
        </p:txBody>
      </p:sp>
      <p:sp>
        <p:nvSpPr>
          <p:cNvPr id="1047" name="フッター プレースホルダー 4"/>
          <p:cNvSpPr>
            <a:spLocks noGrp="1"/>
          </p:cNvSpPr>
          <p:nvPr>
            <p:ph type="ftr" sz="quarter" idx="11"/>
          </p:nvPr>
        </p:nvSpPr>
        <p:spPr/>
        <p:txBody>
          <a:bodyPr/>
          <a:lstStyle/>
          <a:p>
            <a:endParaRPr kumimoji="1" lang="ja-JP" altLang="en-US"/>
          </a:p>
        </p:txBody>
      </p:sp>
      <p:sp>
        <p:nvSpPr>
          <p:cNvPr id="1048"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1049" name="テキスト ボックス 6"/>
          <p:cNvSpPr txBox="1"/>
          <p:nvPr userDrawn="1"/>
        </p:nvSpPr>
        <p:spPr>
          <a:xfrm>
            <a:off x="6144285" y="64207"/>
            <a:ext cx="674694" cy="566822"/>
          </a:xfrm>
          <a:prstGeom prst="rect">
            <a:avLst/>
          </a:prstGeom>
          <a:noFill/>
        </p:spPr>
        <p:txBody>
          <a:bodyPr wrap="square" rtlCol="0">
            <a:spAutoFit/>
          </a:bodyPr>
          <a:lstStyle/>
          <a:p>
            <a:r>
              <a:rPr kumimoji="1" lang="ja-JP" altLang="en-US" sz="1400" dirty="0">
                <a:latin typeface="ＭＳ Ｐゴシック" pitchFamily="50" charset="-128"/>
                <a:ea typeface="ＭＳ Ｐゴシック" pitchFamily="50" charset="-128"/>
              </a:rPr>
              <a:t>機密性○</a:t>
            </a:r>
          </a:p>
        </p:txBody>
      </p:sp>
    </p:spTree>
    <p:extLst>
      <p:ext uri="{BB962C8B-B14F-4D97-AF65-F5344CB8AC3E}">
        <p14:creationId xmlns:p14="http://schemas.microsoft.com/office/powerpoint/2010/main" val="1615992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51" name="タイトル 1"/>
          <p:cNvSpPr>
            <a:spLocks noGrp="1"/>
          </p:cNvSpPr>
          <p:nvPr>
            <p:ph type="title"/>
          </p:nvPr>
        </p:nvSpPr>
        <p:spPr/>
        <p:txBody>
          <a:bodyPr/>
          <a:lstStyle/>
          <a:p>
            <a:r>
              <a:rPr kumimoji="1" lang="ja-JP" altLang="en-US"/>
              <a:t>マスター タイトルの書式設定</a:t>
            </a:r>
          </a:p>
        </p:txBody>
      </p:sp>
      <p:sp>
        <p:nvSpPr>
          <p:cNvPr id="1052" name="コンテンツ プレースホルダー 2"/>
          <p:cNvSpPr>
            <a:spLocks noGrp="1"/>
          </p:cNvSpPr>
          <p:nvPr>
            <p:ph sz="half" idx="1"/>
          </p:nvPr>
        </p:nvSpPr>
        <p:spPr>
          <a:xfrm>
            <a:off x="34290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3" name="コンテンツ プレースホルダー 3"/>
          <p:cNvSpPr>
            <a:spLocks noGrp="1"/>
          </p:cNvSpPr>
          <p:nvPr>
            <p:ph sz="half" idx="2"/>
          </p:nvPr>
        </p:nvSpPr>
        <p:spPr>
          <a:xfrm>
            <a:off x="348615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4" name="日付プレースホルダー 4"/>
          <p:cNvSpPr>
            <a:spLocks noGrp="1"/>
          </p:cNvSpPr>
          <p:nvPr>
            <p:ph type="dt" sz="half" idx="10"/>
          </p:nvPr>
        </p:nvSpPr>
        <p:spPr/>
        <p:txBody>
          <a:bodyPr/>
          <a:lstStyle/>
          <a:p>
            <a:endParaRPr kumimoji="1" lang="ja-JP" altLang="en-US"/>
          </a:p>
        </p:txBody>
      </p:sp>
      <p:sp>
        <p:nvSpPr>
          <p:cNvPr id="1055" name="フッター プレースホルダー 5"/>
          <p:cNvSpPr>
            <a:spLocks noGrp="1"/>
          </p:cNvSpPr>
          <p:nvPr>
            <p:ph type="ftr" sz="quarter" idx="11"/>
          </p:nvPr>
        </p:nvSpPr>
        <p:spPr/>
        <p:txBody>
          <a:bodyPr/>
          <a:lstStyle/>
          <a:p>
            <a:endParaRPr kumimoji="1" lang="ja-JP" altLang="en-US"/>
          </a:p>
        </p:txBody>
      </p:sp>
      <p:sp>
        <p:nvSpPr>
          <p:cNvPr id="1056" name="スライド番号プレースホルダー 6"/>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1057" name="テキスト ボックス 7"/>
          <p:cNvSpPr txBox="1"/>
          <p:nvPr userDrawn="1"/>
        </p:nvSpPr>
        <p:spPr>
          <a:xfrm>
            <a:off x="6144285" y="64207"/>
            <a:ext cx="674694" cy="566822"/>
          </a:xfrm>
          <a:prstGeom prst="rect">
            <a:avLst/>
          </a:prstGeom>
          <a:noFill/>
        </p:spPr>
        <p:txBody>
          <a:bodyPr wrap="square" rtlCol="0">
            <a:spAutoFit/>
          </a:bodyPr>
          <a:lstStyle/>
          <a:p>
            <a:r>
              <a:rPr kumimoji="1" lang="ja-JP" altLang="en-US" sz="1400" dirty="0">
                <a:latin typeface="ＭＳ Ｐゴシック" pitchFamily="50" charset="-128"/>
                <a:ea typeface="ＭＳ Ｐゴシック" pitchFamily="50" charset="-128"/>
              </a:rPr>
              <a:t>機密性○</a:t>
            </a:r>
          </a:p>
        </p:txBody>
      </p:sp>
    </p:spTree>
    <p:extLst>
      <p:ext uri="{BB962C8B-B14F-4D97-AF65-F5344CB8AC3E}">
        <p14:creationId xmlns:p14="http://schemas.microsoft.com/office/powerpoint/2010/main" val="1885012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9"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1060"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1061"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62" name="テキスト プレースホルダー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1063" name="コンテンツ プレースホルダー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64" name="日付プレースホルダー 6"/>
          <p:cNvSpPr>
            <a:spLocks noGrp="1"/>
          </p:cNvSpPr>
          <p:nvPr>
            <p:ph type="dt" sz="half" idx="10"/>
          </p:nvPr>
        </p:nvSpPr>
        <p:spPr/>
        <p:txBody>
          <a:bodyPr/>
          <a:lstStyle/>
          <a:p>
            <a:endParaRPr kumimoji="1" lang="ja-JP" altLang="en-US"/>
          </a:p>
        </p:txBody>
      </p:sp>
      <p:sp>
        <p:nvSpPr>
          <p:cNvPr id="1065" name="フッター プレースホルダー 7"/>
          <p:cNvSpPr>
            <a:spLocks noGrp="1"/>
          </p:cNvSpPr>
          <p:nvPr>
            <p:ph type="ftr" sz="quarter" idx="11"/>
          </p:nvPr>
        </p:nvSpPr>
        <p:spPr/>
        <p:txBody>
          <a:bodyPr/>
          <a:lstStyle/>
          <a:p>
            <a:endParaRPr kumimoji="1" lang="ja-JP" altLang="en-US"/>
          </a:p>
        </p:txBody>
      </p:sp>
      <p:sp>
        <p:nvSpPr>
          <p:cNvPr id="1066" name="スライド番号プレースホルダー 8"/>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1067" name="テキスト ボックス 9"/>
          <p:cNvSpPr txBox="1"/>
          <p:nvPr userDrawn="1"/>
        </p:nvSpPr>
        <p:spPr>
          <a:xfrm>
            <a:off x="6144285" y="64207"/>
            <a:ext cx="674694" cy="566822"/>
          </a:xfrm>
          <a:prstGeom prst="rect">
            <a:avLst/>
          </a:prstGeom>
          <a:noFill/>
        </p:spPr>
        <p:txBody>
          <a:bodyPr wrap="square" rtlCol="0">
            <a:spAutoFit/>
          </a:bodyPr>
          <a:lstStyle/>
          <a:p>
            <a:r>
              <a:rPr kumimoji="1" lang="ja-JP" altLang="en-US" sz="1400" dirty="0">
                <a:latin typeface="ＭＳ Ｐゴシック" pitchFamily="50" charset="-128"/>
                <a:ea typeface="ＭＳ Ｐゴシック" pitchFamily="50" charset="-128"/>
              </a:rPr>
              <a:t>機密性○</a:t>
            </a:r>
          </a:p>
        </p:txBody>
      </p:sp>
    </p:spTree>
    <p:extLst>
      <p:ext uri="{BB962C8B-B14F-4D97-AF65-F5344CB8AC3E}">
        <p14:creationId xmlns:p14="http://schemas.microsoft.com/office/powerpoint/2010/main" val="1270264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9" name="タイトル 1"/>
          <p:cNvSpPr>
            <a:spLocks noGrp="1"/>
          </p:cNvSpPr>
          <p:nvPr>
            <p:ph type="title"/>
          </p:nvPr>
        </p:nvSpPr>
        <p:spPr/>
        <p:txBody>
          <a:bodyPr/>
          <a:lstStyle/>
          <a:p>
            <a:r>
              <a:rPr kumimoji="1" lang="ja-JP" altLang="en-US"/>
              <a:t>マスター タイトルの書式設定</a:t>
            </a:r>
          </a:p>
        </p:txBody>
      </p:sp>
      <p:sp>
        <p:nvSpPr>
          <p:cNvPr id="1070" name="日付プレースホルダー 2"/>
          <p:cNvSpPr>
            <a:spLocks noGrp="1"/>
          </p:cNvSpPr>
          <p:nvPr>
            <p:ph type="dt" sz="half" idx="10"/>
          </p:nvPr>
        </p:nvSpPr>
        <p:spPr/>
        <p:txBody>
          <a:bodyPr/>
          <a:lstStyle/>
          <a:p>
            <a:endParaRPr kumimoji="1" lang="ja-JP" altLang="en-US"/>
          </a:p>
        </p:txBody>
      </p:sp>
      <p:sp>
        <p:nvSpPr>
          <p:cNvPr id="1071" name="フッター プレースホルダー 3"/>
          <p:cNvSpPr>
            <a:spLocks noGrp="1"/>
          </p:cNvSpPr>
          <p:nvPr>
            <p:ph type="ftr" sz="quarter" idx="11"/>
          </p:nvPr>
        </p:nvSpPr>
        <p:spPr/>
        <p:txBody>
          <a:bodyPr/>
          <a:lstStyle/>
          <a:p>
            <a:endParaRPr kumimoji="1" lang="ja-JP" altLang="en-US"/>
          </a:p>
        </p:txBody>
      </p:sp>
      <p:sp>
        <p:nvSpPr>
          <p:cNvPr id="1072"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1073" name="テキスト ボックス 5"/>
          <p:cNvSpPr txBox="1"/>
          <p:nvPr userDrawn="1"/>
        </p:nvSpPr>
        <p:spPr>
          <a:xfrm>
            <a:off x="6144285" y="64207"/>
            <a:ext cx="674694" cy="566822"/>
          </a:xfrm>
          <a:prstGeom prst="rect">
            <a:avLst/>
          </a:prstGeom>
          <a:noFill/>
        </p:spPr>
        <p:txBody>
          <a:bodyPr wrap="square" rtlCol="0">
            <a:spAutoFit/>
          </a:bodyPr>
          <a:lstStyle/>
          <a:p>
            <a:r>
              <a:rPr kumimoji="1" lang="ja-JP" altLang="en-US" sz="1400" dirty="0">
                <a:latin typeface="ＭＳ Ｐゴシック" pitchFamily="50" charset="-128"/>
                <a:ea typeface="ＭＳ Ｐゴシック" pitchFamily="50" charset="-128"/>
              </a:rPr>
              <a:t>機密性○</a:t>
            </a:r>
          </a:p>
        </p:txBody>
      </p:sp>
    </p:spTree>
    <p:extLst>
      <p:ext uri="{BB962C8B-B14F-4D97-AF65-F5344CB8AC3E}">
        <p14:creationId xmlns:p14="http://schemas.microsoft.com/office/powerpoint/2010/main" val="2989527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5" name="日付プレースホルダー 1"/>
          <p:cNvSpPr>
            <a:spLocks noGrp="1"/>
          </p:cNvSpPr>
          <p:nvPr>
            <p:ph type="dt" sz="half" idx="10"/>
          </p:nvPr>
        </p:nvSpPr>
        <p:spPr/>
        <p:txBody>
          <a:bodyPr/>
          <a:lstStyle/>
          <a:p>
            <a:endParaRPr kumimoji="1" lang="ja-JP" altLang="en-US"/>
          </a:p>
        </p:txBody>
      </p:sp>
      <p:sp>
        <p:nvSpPr>
          <p:cNvPr id="1076" name="フッター プレースホルダー 2"/>
          <p:cNvSpPr>
            <a:spLocks noGrp="1"/>
          </p:cNvSpPr>
          <p:nvPr>
            <p:ph type="ftr" sz="quarter" idx="11"/>
          </p:nvPr>
        </p:nvSpPr>
        <p:spPr/>
        <p:txBody>
          <a:bodyPr/>
          <a:lstStyle/>
          <a:p>
            <a:endParaRPr kumimoji="1" lang="ja-JP" altLang="en-US"/>
          </a:p>
        </p:txBody>
      </p:sp>
      <p:sp>
        <p:nvSpPr>
          <p:cNvPr id="1077" name="スライド番号プレースホルダー 3"/>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351300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079" name="タイトル 1"/>
          <p:cNvSpPr>
            <a:spLocks noGrp="1"/>
          </p:cNvSpPr>
          <p:nvPr>
            <p:ph type="title"/>
          </p:nvPr>
        </p:nvSpPr>
        <p:spPr>
          <a:xfrm>
            <a:off x="342900" y="394406"/>
            <a:ext cx="2256235" cy="1678517"/>
          </a:xfrm>
        </p:spPr>
        <p:txBody>
          <a:bodyPr anchor="b"/>
          <a:lstStyle>
            <a:lvl1pPr algn="l">
              <a:defRPr sz="2000" b="1"/>
            </a:lvl1pPr>
          </a:lstStyle>
          <a:p>
            <a:r>
              <a:rPr kumimoji="1" lang="ja-JP" altLang="en-US"/>
              <a:t>マスター タイトルの書式設定</a:t>
            </a:r>
          </a:p>
        </p:txBody>
      </p:sp>
      <p:sp>
        <p:nvSpPr>
          <p:cNvPr id="1080" name="コンテンツ プレースホルダー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81" name="テキスト プレースホルダー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1082" name="日付プレースホルダー 4"/>
          <p:cNvSpPr>
            <a:spLocks noGrp="1"/>
          </p:cNvSpPr>
          <p:nvPr>
            <p:ph type="dt" sz="half" idx="10"/>
          </p:nvPr>
        </p:nvSpPr>
        <p:spPr/>
        <p:txBody>
          <a:bodyPr/>
          <a:lstStyle/>
          <a:p>
            <a:endParaRPr kumimoji="1" lang="ja-JP" altLang="en-US"/>
          </a:p>
        </p:txBody>
      </p:sp>
      <p:sp>
        <p:nvSpPr>
          <p:cNvPr id="1083" name="フッター プレースホルダー 5"/>
          <p:cNvSpPr>
            <a:spLocks noGrp="1"/>
          </p:cNvSpPr>
          <p:nvPr>
            <p:ph type="ftr" sz="quarter" idx="11"/>
          </p:nvPr>
        </p:nvSpPr>
        <p:spPr/>
        <p:txBody>
          <a:bodyPr/>
          <a:lstStyle/>
          <a:p>
            <a:endParaRPr kumimoji="1" lang="ja-JP" altLang="en-US"/>
          </a:p>
        </p:txBody>
      </p:sp>
      <p:sp>
        <p:nvSpPr>
          <p:cNvPr id="1084" name="スライド番号プレースホルダー 6"/>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3594217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6"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a:t>マスター タイトルの書式設定</a:t>
            </a:r>
          </a:p>
        </p:txBody>
      </p:sp>
      <p:sp>
        <p:nvSpPr>
          <p:cNvPr id="1087"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1088"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1089" name="日付プレースホルダー 4"/>
          <p:cNvSpPr>
            <a:spLocks noGrp="1"/>
          </p:cNvSpPr>
          <p:nvPr>
            <p:ph type="dt" sz="half" idx="10"/>
          </p:nvPr>
        </p:nvSpPr>
        <p:spPr/>
        <p:txBody>
          <a:bodyPr/>
          <a:lstStyle/>
          <a:p>
            <a:endParaRPr kumimoji="1" lang="ja-JP" altLang="en-US"/>
          </a:p>
        </p:txBody>
      </p:sp>
      <p:sp>
        <p:nvSpPr>
          <p:cNvPr id="1090" name="フッター プレースホルダー 5"/>
          <p:cNvSpPr>
            <a:spLocks noGrp="1"/>
          </p:cNvSpPr>
          <p:nvPr>
            <p:ph type="ftr" sz="quarter" idx="11"/>
          </p:nvPr>
        </p:nvSpPr>
        <p:spPr/>
        <p:txBody>
          <a:bodyPr/>
          <a:lstStyle/>
          <a:p>
            <a:endParaRPr kumimoji="1" lang="ja-JP" altLang="en-US"/>
          </a:p>
        </p:txBody>
      </p:sp>
      <p:sp>
        <p:nvSpPr>
          <p:cNvPr id="1091" name="スライド番号プレースホルダー 6"/>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496355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1026"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27" name="日付プレースホルダー 3"/>
          <p:cNvSpPr>
            <a:spLocks noGrp="1"/>
          </p:cNvSpPr>
          <p:nvPr>
            <p:ph type="dt" sz="half" idx="2"/>
          </p:nvPr>
        </p:nvSpPr>
        <p:spPr>
          <a:xfrm>
            <a:off x="342900" y="9181395"/>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1028" name="フッター プレースホルダー 4"/>
          <p:cNvSpPr>
            <a:spLocks noGrp="1"/>
          </p:cNvSpPr>
          <p:nvPr>
            <p:ph type="ftr" sz="quarter" idx="3"/>
          </p:nvPr>
        </p:nvSpPr>
        <p:spPr>
          <a:xfrm>
            <a:off x="2343150" y="9181395"/>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スライド番号プレースホルダー 5"/>
          <p:cNvSpPr>
            <a:spLocks noGrp="1"/>
          </p:cNvSpPr>
          <p:nvPr>
            <p:ph type="sldNum" sz="quarter" idx="4"/>
          </p:nvPr>
        </p:nvSpPr>
        <p:spPr>
          <a:xfrm>
            <a:off x="4914900" y="9181395"/>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119" name="表 58"/>
          <p:cNvGraphicFramePr>
            <a:graphicFrameLocks noGrp="1"/>
          </p:cNvGraphicFramePr>
          <p:nvPr>
            <p:extLst>
              <p:ext uri="{D42A27DB-BD31-4B8C-83A1-F6EECF244321}">
                <p14:modId xmlns:p14="http://schemas.microsoft.com/office/powerpoint/2010/main" val="4225270477"/>
              </p:ext>
            </p:extLst>
          </p:nvPr>
        </p:nvGraphicFramePr>
        <p:xfrm>
          <a:off x="111397" y="522189"/>
          <a:ext cx="6628280" cy="899224"/>
        </p:xfrm>
        <a:graphic>
          <a:graphicData uri="http://schemas.openxmlformats.org/drawingml/2006/table">
            <a:tbl>
              <a:tblPr firstRow="1" bandRow="1">
                <a:tableStyleId>{5940675A-B579-460E-94D1-54222C63F5DA}</a:tableStyleId>
              </a:tblPr>
              <a:tblGrid>
                <a:gridCol w="997324">
                  <a:extLst>
                    <a:ext uri="{9D8B030D-6E8A-4147-A177-3AD203B41FA5}">
                      <a16:colId xmlns:a16="http://schemas.microsoft.com/office/drawing/2014/main" val="20000"/>
                    </a:ext>
                  </a:extLst>
                </a:gridCol>
                <a:gridCol w="5630956">
                  <a:extLst>
                    <a:ext uri="{9D8B030D-6E8A-4147-A177-3AD203B41FA5}">
                      <a16:colId xmlns:a16="http://schemas.microsoft.com/office/drawing/2014/main" val="20001"/>
                    </a:ext>
                  </a:extLst>
                </a:gridCol>
              </a:tblGrid>
              <a:tr h="290259">
                <a:tc>
                  <a:txBody>
                    <a:bodyPr/>
                    <a:lstStyle/>
                    <a:p>
                      <a:pPr algn="ctr"/>
                      <a:r>
                        <a:rPr kumimoji="1" lang="ja-JP" altLang="en-US" sz="1400" dirty="0">
                          <a:solidFill>
                            <a:schemeClr val="tx1"/>
                          </a:solidFill>
                          <a:latin typeface="HG丸ｺﾞｼｯｸM-PRO"/>
                          <a:ea typeface="HG丸ｺﾞｼｯｸM-PRO"/>
                        </a:rPr>
                        <a:t>市区町村</a:t>
                      </a:r>
                      <a:endParaRPr kumimoji="1" lang="en-US" altLang="ja-JP" sz="1400" dirty="0">
                        <a:latin typeface="HG丸ｺﾞｼｯｸM-PRO"/>
                        <a:ea typeface="HG丸ｺﾞｼｯｸM-PRO"/>
                      </a:endParaRPr>
                    </a:p>
                  </a:txBody>
                  <a:tcPr marL="91461" marR="91461" marT="45736" marB="45736" anchor="ctr">
                    <a:lnB w="3175" cap="flat" cmpd="sng" algn="ctr">
                      <a:solidFill>
                        <a:schemeClr val="tx1"/>
                      </a:solidFill>
                      <a:prstDash val="sysDash"/>
                      <a:round/>
                      <a:headEnd type="none" w="med" len="med"/>
                      <a:tailEnd type="none" w="med" len="med"/>
                    </a:lnB>
                    <a:solidFill>
                      <a:srgbClr val="FFFF99"/>
                    </a:solidFill>
                  </a:tcPr>
                </a:tc>
                <a:tc>
                  <a:txBody>
                    <a:bodyPr/>
                    <a:lstStyle/>
                    <a:p>
                      <a:pPr>
                        <a:lnSpc>
                          <a:spcPct val="100000"/>
                        </a:lnSpc>
                      </a:pPr>
                      <a:r>
                        <a:rPr kumimoji="1" lang="ja-JP" altLang="en-US" sz="1400" dirty="0">
                          <a:solidFill>
                            <a:schemeClr val="tx1"/>
                          </a:solidFill>
                          <a:latin typeface="HG丸ｺﾞｼｯｸM-PRO"/>
                          <a:ea typeface="HG丸ｺﾞｼｯｸM-PRO"/>
                        </a:rPr>
                        <a:t>三浦市</a:t>
                      </a:r>
                      <a:endParaRPr kumimoji="1" lang="en-US" altLang="ja-JP" sz="1400" dirty="0">
                        <a:solidFill>
                          <a:schemeClr val="tx1"/>
                        </a:solidFill>
                        <a:latin typeface="HG丸ｺﾞｼｯｸM-PRO"/>
                        <a:ea typeface="HG丸ｺﾞｼｯｸM-PRO"/>
                      </a:endParaRPr>
                    </a:p>
                  </a:txBody>
                  <a:tcPr marL="91461" marR="91461" marT="45736" marB="45736" anchor="ctr">
                    <a:lnB w="3175"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10000"/>
                  </a:ext>
                </a:extLst>
              </a:tr>
              <a:tr h="565976">
                <a:tc>
                  <a:txBody>
                    <a:bodyPr/>
                    <a:lstStyle/>
                    <a:p>
                      <a:pPr algn="ctr"/>
                      <a:r>
                        <a:rPr kumimoji="1" lang="ja-JP" altLang="en-US" sz="1100" dirty="0">
                          <a:solidFill>
                            <a:schemeClr val="tx1"/>
                          </a:solidFill>
                          <a:latin typeface="HG丸ｺﾞｼｯｸM-PRO"/>
                          <a:ea typeface="HG丸ｺﾞｼｯｸM-PRO"/>
                        </a:rPr>
                        <a:t>認定連携　創業支援等　事業者</a:t>
                      </a:r>
                      <a:endParaRPr kumimoji="1" lang="en-US" altLang="ja-JP" sz="1100" dirty="0">
                        <a:solidFill>
                          <a:schemeClr val="tx1"/>
                        </a:solidFill>
                        <a:latin typeface="HG丸ｺﾞｼｯｸM-PRO"/>
                        <a:ea typeface="HG丸ｺﾞｼｯｸM-PRO"/>
                      </a:endParaRPr>
                    </a:p>
                  </a:txBody>
                  <a:tcPr marL="91461" marR="91461" marT="45736" marB="45736" anchor="ctr">
                    <a:lnT w="3175" cap="flat" cmpd="sng" algn="ctr">
                      <a:solidFill>
                        <a:schemeClr val="tx1"/>
                      </a:solidFill>
                      <a:prstDash val="sysDash"/>
                      <a:round/>
                      <a:headEnd type="none" w="med" len="med"/>
                      <a:tailEnd type="none" w="med" len="med"/>
                    </a:lnT>
                    <a:solidFill>
                      <a:srgbClr val="FFFF99"/>
                    </a:solidFill>
                  </a:tcPr>
                </a:tc>
                <a:tc>
                  <a:txBody>
                    <a:bodyPr/>
                    <a:lstStyle/>
                    <a:p>
                      <a:pPr>
                        <a:lnSpc>
                          <a:spcPct val="100000"/>
                        </a:lnSpc>
                      </a:pPr>
                      <a:r>
                        <a:rPr kumimoji="1" lang="ja-JP" altLang="en-US" sz="1350" dirty="0">
                          <a:solidFill>
                            <a:schemeClr val="tx1"/>
                          </a:solidFill>
                          <a:latin typeface="HG丸ｺﾞｼｯｸM-PRO"/>
                          <a:ea typeface="HG丸ｺﾞｼｯｸM-PRO"/>
                        </a:rPr>
                        <a:t>三浦商工会議所、日本政策金融公庫、横浜銀行、かながわ信用金庫、湘南信用金庫、神奈川産業振興センター、三浦半島地域活性化協議会</a:t>
                      </a:r>
                      <a:endParaRPr kumimoji="1" lang="en-US" altLang="ja-JP" sz="1350" dirty="0">
                        <a:solidFill>
                          <a:schemeClr val="tx1"/>
                        </a:solidFill>
                        <a:latin typeface="HG丸ｺﾞｼｯｸM-PRO"/>
                        <a:ea typeface="HG丸ｺﾞｼｯｸM-PRO"/>
                      </a:endParaRPr>
                    </a:p>
                  </a:txBody>
                  <a:tcPr marL="91461" marR="91461" marT="45736" marB="45736" anchor="ctr">
                    <a:lnT w="3175" cap="flat" cmpd="sng" algn="ctr">
                      <a:solidFill>
                        <a:schemeClr val="tx1"/>
                      </a:solidFill>
                      <a:prstDash val="sysDash"/>
                      <a:round/>
                      <a:headEnd type="none" w="med" len="med"/>
                      <a:tailEnd type="none" w="med" len="med"/>
                    </a:lnT>
                  </a:tcPr>
                </a:tc>
                <a:extLst>
                  <a:ext uri="{0D108BD9-81ED-4DB2-BD59-A6C34878D82A}">
                    <a16:rowId xmlns:a16="http://schemas.microsoft.com/office/drawing/2014/main" val="10001"/>
                  </a:ext>
                </a:extLst>
              </a:tr>
            </a:tbl>
          </a:graphicData>
        </a:graphic>
      </p:graphicFrame>
      <p:graphicFrame>
        <p:nvGraphicFramePr>
          <p:cNvPr id="1120" name="表 67"/>
          <p:cNvGraphicFramePr>
            <a:graphicFrameLocks noGrp="1"/>
          </p:cNvGraphicFramePr>
          <p:nvPr>
            <p:extLst>
              <p:ext uri="{D42A27DB-BD31-4B8C-83A1-F6EECF244321}">
                <p14:modId xmlns:p14="http://schemas.microsoft.com/office/powerpoint/2010/main" val="3827630947"/>
              </p:ext>
            </p:extLst>
          </p:nvPr>
        </p:nvGraphicFramePr>
        <p:xfrm>
          <a:off x="108966" y="6064825"/>
          <a:ext cx="6627911" cy="3778116"/>
        </p:xfrm>
        <a:graphic>
          <a:graphicData uri="http://schemas.openxmlformats.org/drawingml/2006/table">
            <a:tbl>
              <a:tblPr firstRow="1" bandRow="1">
                <a:tableStyleId>{5940675A-B579-460E-94D1-54222C63F5DA}</a:tableStyleId>
              </a:tblPr>
              <a:tblGrid>
                <a:gridCol w="6627911">
                  <a:extLst>
                    <a:ext uri="{9D8B030D-6E8A-4147-A177-3AD203B41FA5}">
                      <a16:colId xmlns:a16="http://schemas.microsoft.com/office/drawing/2014/main" val="20000"/>
                    </a:ext>
                  </a:extLst>
                </a:gridCol>
              </a:tblGrid>
              <a:tr h="3778116">
                <a:tc>
                  <a:txBody>
                    <a:bodyPr/>
                    <a:lstStyle/>
                    <a:p>
                      <a:endParaRPr kumimoji="1" lang="ja-JP" altLang="en-US" sz="1100" dirty="0">
                        <a:solidFill>
                          <a:schemeClr val="tx1"/>
                        </a:solidFill>
                        <a:latin typeface="HG丸ｺﾞｼｯｸM-PRO"/>
                        <a:ea typeface="HG丸ｺﾞｼｯｸM-PRO"/>
                      </a:endParaRPr>
                    </a:p>
                    <a:p>
                      <a:pPr>
                        <a:lnSpc>
                          <a:spcPct val="100000"/>
                        </a:lnSpc>
                      </a:pPr>
                      <a:endParaRPr kumimoji="1" lang="ja-JP" altLang="en-US" sz="1100" dirty="0">
                        <a:solidFill>
                          <a:schemeClr val="tx1"/>
                        </a:solidFill>
                        <a:latin typeface="HG丸ｺﾞｼｯｸM-PRO"/>
                        <a:ea typeface="HG丸ｺﾞｼｯｸM-PRO"/>
                      </a:endParaRPr>
                    </a:p>
                  </a:txBody>
                  <a:tcPr marL="91461" marR="91461" marT="45719" marB="45719">
                    <a:noFill/>
                  </a:tcPr>
                </a:tc>
                <a:extLst>
                  <a:ext uri="{0D108BD9-81ED-4DB2-BD59-A6C34878D82A}">
                    <a16:rowId xmlns:a16="http://schemas.microsoft.com/office/drawing/2014/main" val="10000"/>
                  </a:ext>
                </a:extLst>
              </a:tr>
            </a:tbl>
          </a:graphicData>
        </a:graphic>
      </p:graphicFrame>
      <p:sp>
        <p:nvSpPr>
          <p:cNvPr id="1121" name="テキスト ボックス 6"/>
          <p:cNvSpPr txBox="1">
            <a:spLocks noChangeArrowheads="1"/>
          </p:cNvSpPr>
          <p:nvPr/>
        </p:nvSpPr>
        <p:spPr>
          <a:xfrm>
            <a:off x="-181660" y="6225651"/>
            <a:ext cx="3229372" cy="522327"/>
          </a:xfrm>
          <a:prstGeom prst="rect">
            <a:avLst/>
          </a:prstGeom>
          <a:noFill/>
          <a:ln w="9525">
            <a:noFill/>
          </a:ln>
        </p:spPr>
        <p:txBody>
          <a:bodyPr wrap="squar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9pPr>
          </a:lstStyle>
          <a:p>
            <a:pPr eaLnBrk="1" hangingPunct="1"/>
            <a:r>
              <a:rPr lang="ja-JP" altLang="en-US" sz="1400" b="1" dirty="0">
                <a:latin typeface="HG丸ｺﾞｼｯｸM-PRO"/>
                <a:ea typeface="HG丸ｺﾞｼｯｸM-PRO"/>
              </a:rPr>
              <a:t>    ＜全体像＞　</a:t>
            </a:r>
            <a:endParaRPr lang="en-US" altLang="ja-JP" sz="1400" b="1" dirty="0">
              <a:latin typeface="HG丸ｺﾞｼｯｸM-PRO"/>
              <a:ea typeface="HG丸ｺﾞｼｯｸM-PRO"/>
            </a:endParaRPr>
          </a:p>
          <a:p>
            <a:pPr eaLnBrk="1" hangingPunct="1"/>
            <a:r>
              <a:rPr lang="ja-JP" altLang="en-US" sz="1400" b="1" dirty="0">
                <a:latin typeface="HG丸ｺﾞｼｯｸM-PRO"/>
                <a:ea typeface="HG丸ｺﾞｼｯｸM-PRO"/>
              </a:rPr>
              <a:t>　　　</a:t>
            </a:r>
            <a:r>
              <a:rPr lang="en-US" altLang="ja-JP" sz="1100" b="1" dirty="0">
                <a:latin typeface="HG丸ｺﾞｼｯｸM-PRO"/>
                <a:ea typeface="HG丸ｺﾞｼｯｸM-PRO"/>
              </a:rPr>
              <a:t>※</a:t>
            </a:r>
            <a:r>
              <a:rPr lang="ja-JP" altLang="en-US" sz="1100" b="1" dirty="0">
                <a:latin typeface="HG丸ｺﾞｼｯｸM-PRO"/>
                <a:ea typeface="HG丸ｺﾞｼｯｸM-PRO"/>
              </a:rPr>
              <a:t>下線は特定創業支援等事業</a:t>
            </a:r>
          </a:p>
        </p:txBody>
      </p:sp>
      <p:sp>
        <p:nvSpPr>
          <p:cNvPr id="1122" name="ドーナツ 70"/>
          <p:cNvSpPr/>
          <p:nvPr/>
        </p:nvSpPr>
        <p:spPr>
          <a:xfrm rot="20460000">
            <a:off x="1606722" y="6478903"/>
            <a:ext cx="4053466" cy="2203740"/>
          </a:xfrm>
          <a:prstGeom prst="donut">
            <a:avLst>
              <a:gd name="adj" fmla="val 7142"/>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a:solidFill>
                <a:schemeClr val="tx1"/>
              </a:solidFill>
              <a:latin typeface="HG丸ｺﾞｼｯｸM-PRO"/>
              <a:ea typeface="HG丸ｺﾞｼｯｸM-PRO"/>
            </a:endParaRPr>
          </a:p>
        </p:txBody>
      </p:sp>
      <p:sp>
        <p:nvSpPr>
          <p:cNvPr id="1123" name="ストライプ矢印 77"/>
          <p:cNvSpPr/>
          <p:nvPr/>
        </p:nvSpPr>
        <p:spPr>
          <a:xfrm rot="16200000">
            <a:off x="2647370" y="8453216"/>
            <a:ext cx="409575" cy="1257300"/>
          </a:xfrm>
          <a:prstGeom prst="stripedRightArrow">
            <a:avLst>
              <a:gd name="adj1" fmla="val 50400"/>
              <a:gd name="adj2" fmla="val 52948"/>
            </a:avLst>
          </a:prstGeom>
          <a:noFill/>
          <a:ln w="190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a:solidFill>
                <a:schemeClr val="tx1"/>
              </a:solidFill>
              <a:latin typeface="HG丸ｺﾞｼｯｸM-PRO"/>
              <a:ea typeface="HG丸ｺﾞｼｯｸM-PRO"/>
            </a:endParaRPr>
          </a:p>
        </p:txBody>
      </p:sp>
      <p:sp>
        <p:nvSpPr>
          <p:cNvPr id="1124" name="テキスト ボックス 115"/>
          <p:cNvSpPr txBox="1">
            <a:spLocks noChangeArrowheads="1"/>
          </p:cNvSpPr>
          <p:nvPr/>
        </p:nvSpPr>
        <p:spPr>
          <a:xfrm>
            <a:off x="1714757" y="9319965"/>
            <a:ext cx="2274799" cy="368439"/>
          </a:xfrm>
          <a:prstGeom prst="rect">
            <a:avLst/>
          </a:prstGeom>
          <a:noFill/>
          <a:ln>
            <a:noFill/>
          </a:ln>
        </p:spPr>
        <p:txBody>
          <a:bodyPr wrap="none">
            <a:spAutoFit/>
          </a:bodyPr>
          <a:lstStyle>
            <a:lvl1pPr eaLnBrk="0" hangingPunct="0">
              <a:defRPr kumimoji="1" sz="1000">
                <a:solidFill>
                  <a:schemeClr val="tx1"/>
                </a:solidFill>
                <a:latin typeface="Arial" charset="0"/>
                <a:ea typeface="ＭＳ Ｐゴシック" charset="-128"/>
              </a:defRPr>
            </a:lvl1pPr>
            <a:lvl2pPr marL="742950" indent="-285750" eaLnBrk="0" hangingPunct="0">
              <a:defRPr kumimoji="1" sz="1000">
                <a:solidFill>
                  <a:schemeClr val="tx1"/>
                </a:solidFill>
                <a:latin typeface="Arial" charset="0"/>
                <a:ea typeface="ＭＳ Ｐゴシック" charset="-128"/>
              </a:defRPr>
            </a:lvl2pPr>
            <a:lvl3pPr marL="1143000" indent="-228600" eaLnBrk="0" hangingPunct="0">
              <a:defRPr kumimoji="1" sz="1000">
                <a:solidFill>
                  <a:schemeClr val="tx1"/>
                </a:solidFill>
                <a:latin typeface="Arial" charset="0"/>
                <a:ea typeface="ＭＳ Ｐゴシック" charset="-128"/>
              </a:defRPr>
            </a:lvl3pPr>
            <a:lvl4pPr marL="1600200" indent="-228600" eaLnBrk="0" hangingPunct="0">
              <a:defRPr kumimoji="1" sz="1000">
                <a:solidFill>
                  <a:schemeClr val="tx1"/>
                </a:solidFill>
                <a:latin typeface="Arial" charset="0"/>
                <a:ea typeface="ＭＳ Ｐゴシック" charset="-128"/>
              </a:defRPr>
            </a:lvl4pPr>
            <a:lvl5pPr marL="2057400" indent="-228600" eaLnBrk="0" hangingPunct="0">
              <a:defRPr kumimoji="1" sz="1000">
                <a:solidFill>
                  <a:schemeClr val="tx1"/>
                </a:solidFill>
                <a:latin typeface="Arial" charset="0"/>
                <a:ea typeface="ＭＳ Ｐゴシック" charset="-128"/>
              </a:defRPr>
            </a:lvl5pPr>
            <a:lvl6pPr marL="25146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6pPr>
            <a:lvl7pPr marL="29718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7pPr>
            <a:lvl8pPr marL="34290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8pPr>
            <a:lvl9pPr marL="3886200" indent="-228600" algn="ctr" eaLnBrk="0" fontAlgn="base" hangingPunct="0">
              <a:spcBef>
                <a:spcPct val="0"/>
              </a:spcBef>
              <a:spcAft>
                <a:spcPct val="0"/>
              </a:spcAft>
              <a:buFont typeface="Wingdings" pitchFamily="2" charset="2"/>
              <a:defRPr kumimoji="1" sz="1000">
                <a:solidFill>
                  <a:schemeClr val="tx1"/>
                </a:solidFill>
                <a:latin typeface="Arial" charset="0"/>
                <a:ea typeface="ＭＳ Ｐゴシック" charset="-128"/>
              </a:defRPr>
            </a:lvl9pPr>
          </a:lstStyle>
          <a:p>
            <a:pPr eaLnBrk="1" hangingPunct="1"/>
            <a:r>
              <a:rPr lang="ja-JP" altLang="en-US" sz="1800" b="1" dirty="0">
                <a:solidFill>
                  <a:schemeClr val="tx1"/>
                </a:solidFill>
                <a:latin typeface="HG丸ｺﾞｼｯｸM-PRO"/>
                <a:ea typeface="HG丸ｺﾞｼｯｸM-PRO"/>
              </a:rPr>
              <a:t>創業希望者、創業者</a:t>
            </a:r>
            <a:endParaRPr b="1" dirty="0">
              <a:solidFill>
                <a:schemeClr val="tx1"/>
              </a:solidFill>
              <a:latin typeface="HG丸ｺﾞｼｯｸM-PRO"/>
              <a:ea typeface="HG丸ｺﾞｼｯｸM-PRO"/>
            </a:endParaRPr>
          </a:p>
        </p:txBody>
      </p:sp>
      <p:graphicFrame>
        <p:nvGraphicFramePr>
          <p:cNvPr id="1125" name="表 92"/>
          <p:cNvGraphicFramePr>
            <a:graphicFrameLocks noGrp="1"/>
          </p:cNvGraphicFramePr>
          <p:nvPr>
            <p:extLst>
              <p:ext uri="{D42A27DB-BD31-4B8C-83A1-F6EECF244321}">
                <p14:modId xmlns:p14="http://schemas.microsoft.com/office/powerpoint/2010/main" val="3243751069"/>
              </p:ext>
            </p:extLst>
          </p:nvPr>
        </p:nvGraphicFramePr>
        <p:xfrm>
          <a:off x="111397" y="1416066"/>
          <a:ext cx="6625480" cy="1371602"/>
        </p:xfrm>
        <a:graphic>
          <a:graphicData uri="http://schemas.openxmlformats.org/drawingml/2006/table">
            <a:tbl>
              <a:tblPr firstRow="1" bandRow="1">
                <a:tableStyleId>{5940675A-B579-460E-94D1-54222C63F5DA}</a:tableStyleId>
              </a:tblPr>
              <a:tblGrid>
                <a:gridCol w="994917">
                  <a:extLst>
                    <a:ext uri="{9D8B030D-6E8A-4147-A177-3AD203B41FA5}">
                      <a16:colId xmlns:a16="http://schemas.microsoft.com/office/drawing/2014/main" val="20000"/>
                    </a:ext>
                  </a:extLst>
                </a:gridCol>
                <a:gridCol w="5630563">
                  <a:extLst>
                    <a:ext uri="{9D8B030D-6E8A-4147-A177-3AD203B41FA5}">
                      <a16:colId xmlns:a16="http://schemas.microsoft.com/office/drawing/2014/main" val="20001"/>
                    </a:ext>
                  </a:extLst>
                </a:gridCol>
              </a:tblGrid>
              <a:tr h="1224384">
                <a:tc>
                  <a:txBody>
                    <a:bodyPr/>
                    <a:lstStyle/>
                    <a:p>
                      <a:pPr algn="ctr"/>
                      <a:r>
                        <a:rPr kumimoji="1" lang="ja-JP" altLang="en-US" sz="1400" dirty="0">
                          <a:latin typeface="HG丸ｺﾞｼｯｸM-PRO"/>
                          <a:ea typeface="HG丸ｺﾞｼｯｸM-PRO"/>
                        </a:rPr>
                        <a:t>概　要</a:t>
                      </a:r>
                      <a:endParaRPr kumimoji="1" lang="ja-JP" altLang="en-US" sz="1400" dirty="0">
                        <a:solidFill>
                          <a:schemeClr val="tx1"/>
                        </a:solidFill>
                        <a:latin typeface="HG丸ｺﾞｼｯｸM-PRO"/>
                        <a:ea typeface="HG丸ｺﾞｼｯｸM-PRO"/>
                      </a:endParaRPr>
                    </a:p>
                  </a:txBody>
                  <a:tcPr marL="91461" marR="91461" marT="45721" marB="45721" anchor="ctr">
                    <a:solidFill>
                      <a:srgbClr val="CCFFCC"/>
                    </a:solidFill>
                  </a:tcPr>
                </a:tc>
                <a:tc>
                  <a:txBody>
                    <a:bodyPr/>
                    <a:lstStyle/>
                    <a:p>
                      <a:r>
                        <a:rPr lang="ja-JP" altLang="en-US" sz="1200" baseline="0" dirty="0">
                          <a:latin typeface="HG丸ｺﾞｼｯｸM-PRO"/>
                          <a:ea typeface="HG丸ｺﾞｼｯｸM-PRO"/>
                        </a:rPr>
                        <a:t>　三浦市においては、三浦商工会議所の経営相談窓口で創業に関する相談等に取り組んでいた。本計画により、三浦商工会議所や金融機関等と連携、強化、体制整備することで、年間</a:t>
                      </a:r>
                      <a:r>
                        <a:rPr lang="ja-JP" altLang="en-US" sz="1200" baseline="0" dirty="0">
                          <a:solidFill>
                            <a:schemeClr val="tx1"/>
                          </a:solidFill>
                          <a:latin typeface="HG丸ｺﾞｼｯｸM-PRO"/>
                          <a:ea typeface="HG丸ｺﾞｼｯｸM-PRO"/>
                        </a:rPr>
                        <a:t>３１件程度の創業の実現を目指します。</a:t>
                      </a:r>
                      <a:endParaRPr lang="ja-JP" altLang="en-US" dirty="0">
                        <a:solidFill>
                          <a:schemeClr val="tx1"/>
                        </a:solidFill>
                      </a:endParaRPr>
                    </a:p>
                    <a:p>
                      <a:r>
                        <a:rPr lang="ja-JP" altLang="en-US" sz="1200" baseline="0" dirty="0">
                          <a:solidFill>
                            <a:schemeClr val="tx1"/>
                          </a:solidFill>
                          <a:latin typeface="HG丸ｺﾞｼｯｸM-PRO"/>
                          <a:ea typeface="HG丸ｺﾞｼｯｸM-PRO"/>
                        </a:rPr>
                        <a:t>　具体的には、三浦市、三浦商工会議所、日本政策金融公庫、横浜銀行、かながわ信用金庫、湘南信用金庫、神奈川産業振興センター及び三浦半島地域活性化協議会が連携し、創業希望者に対して窓口相談、個別指導等による支援を実施します。</a:t>
                      </a:r>
                      <a:endParaRPr kumimoji="1" lang="en-US" altLang="ja-JP" sz="1200" dirty="0">
                        <a:solidFill>
                          <a:schemeClr val="tx1"/>
                        </a:solidFill>
                        <a:latin typeface="HG丸ｺﾞｼｯｸM-PRO"/>
                        <a:ea typeface="HG丸ｺﾞｼｯｸM-PRO"/>
                      </a:endParaRPr>
                    </a:p>
                  </a:txBody>
                  <a:tcPr marL="91461" marR="91461" marT="45721" marB="45721" anchor="ctr">
                    <a:noFill/>
                  </a:tcPr>
                </a:tc>
                <a:extLst>
                  <a:ext uri="{0D108BD9-81ED-4DB2-BD59-A6C34878D82A}">
                    <a16:rowId xmlns:a16="http://schemas.microsoft.com/office/drawing/2014/main" val="10000"/>
                  </a:ext>
                </a:extLst>
              </a:tr>
            </a:tbl>
          </a:graphicData>
        </a:graphic>
      </p:graphicFrame>
      <p:graphicFrame>
        <p:nvGraphicFramePr>
          <p:cNvPr id="1126" name="表 93"/>
          <p:cNvGraphicFramePr>
            <a:graphicFrameLocks noGrp="1"/>
          </p:cNvGraphicFramePr>
          <p:nvPr>
            <p:extLst>
              <p:ext uri="{D42A27DB-BD31-4B8C-83A1-F6EECF244321}">
                <p14:modId xmlns:p14="http://schemas.microsoft.com/office/powerpoint/2010/main" val="1442107993"/>
              </p:ext>
            </p:extLst>
          </p:nvPr>
        </p:nvGraphicFramePr>
        <p:xfrm>
          <a:off x="110653" y="3062724"/>
          <a:ext cx="6626224" cy="3000446"/>
        </p:xfrm>
        <a:graphic>
          <a:graphicData uri="http://schemas.openxmlformats.org/drawingml/2006/table">
            <a:tbl>
              <a:tblPr firstRow="1" bandRow="1">
                <a:tableStyleId>{5940675A-B579-460E-94D1-54222C63F5DA}</a:tableStyleId>
              </a:tblPr>
              <a:tblGrid>
                <a:gridCol w="994917">
                  <a:extLst>
                    <a:ext uri="{9D8B030D-6E8A-4147-A177-3AD203B41FA5}">
                      <a16:colId xmlns:a16="http://schemas.microsoft.com/office/drawing/2014/main" val="20000"/>
                    </a:ext>
                  </a:extLst>
                </a:gridCol>
                <a:gridCol w="5631307">
                  <a:extLst>
                    <a:ext uri="{9D8B030D-6E8A-4147-A177-3AD203B41FA5}">
                      <a16:colId xmlns:a16="http://schemas.microsoft.com/office/drawing/2014/main" val="20001"/>
                    </a:ext>
                  </a:extLst>
                </a:gridCol>
              </a:tblGrid>
              <a:tr h="3000446">
                <a:tc>
                  <a:txBody>
                    <a:bodyPr/>
                    <a:lstStyle/>
                    <a:p>
                      <a:pPr algn="ctr"/>
                      <a:r>
                        <a:rPr kumimoji="1" lang="ja-JP" altLang="en-US" sz="1400" dirty="0">
                          <a:solidFill>
                            <a:schemeClr val="tx1"/>
                          </a:solidFill>
                          <a:latin typeface="HG丸ｺﾞｼｯｸM-PRO"/>
                          <a:ea typeface="HG丸ｺﾞｼｯｸM-PRO"/>
                        </a:rPr>
                        <a:t>特徴</a:t>
                      </a:r>
                    </a:p>
                  </a:txBody>
                  <a:tcPr marL="91461" marR="91461" marT="45694" marB="45694" anchor="ctr">
                    <a:solidFill>
                      <a:srgbClr val="CC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HG丸ｺﾞｼｯｸM-PRO"/>
                          <a:ea typeface="HG丸ｺﾞｼｯｸM-PRO"/>
                        </a:rPr>
                        <a:t>　三浦市では、ビジネスモデルの構築、資金調達など創業に必要となる要素に応じて、関係機関の強みを生かした適切な創業支援の提供を行います。</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solidFill>
                          <a:schemeClr val="tx1"/>
                        </a:solidFill>
                        <a:latin typeface="HG丸ｺﾞｼｯｸM-PRO"/>
                        <a:ea typeface="HG丸ｺﾞｼｯｸM-PRO"/>
                      </a:endParaRPr>
                    </a:p>
                  </a:txBody>
                  <a:tcPr marL="91461" marR="91461" marT="45694" marB="45694"/>
                </a:tc>
                <a:extLst>
                  <a:ext uri="{0D108BD9-81ED-4DB2-BD59-A6C34878D82A}">
                    <a16:rowId xmlns:a16="http://schemas.microsoft.com/office/drawing/2014/main" val="10000"/>
                  </a:ext>
                </a:extLst>
              </a:tr>
            </a:tbl>
          </a:graphicData>
        </a:graphic>
      </p:graphicFrame>
      <p:graphicFrame>
        <p:nvGraphicFramePr>
          <p:cNvPr id="1127" name="表 30"/>
          <p:cNvGraphicFramePr>
            <a:graphicFrameLocks noGrp="1"/>
          </p:cNvGraphicFramePr>
          <p:nvPr>
            <p:extLst>
              <p:ext uri="{D42A27DB-BD31-4B8C-83A1-F6EECF244321}">
                <p14:modId xmlns:p14="http://schemas.microsoft.com/office/powerpoint/2010/main" val="234972439"/>
              </p:ext>
            </p:extLst>
          </p:nvPr>
        </p:nvGraphicFramePr>
        <p:xfrm>
          <a:off x="111397" y="2782406"/>
          <a:ext cx="6625480" cy="274322"/>
        </p:xfrm>
        <a:graphic>
          <a:graphicData uri="http://schemas.openxmlformats.org/drawingml/2006/table">
            <a:tbl>
              <a:tblPr firstRow="1" bandRow="1">
                <a:tableStyleId>{5940675A-B579-460E-94D1-54222C63F5DA}</a:tableStyleId>
              </a:tblPr>
              <a:tblGrid>
                <a:gridCol w="994917">
                  <a:extLst>
                    <a:ext uri="{9D8B030D-6E8A-4147-A177-3AD203B41FA5}">
                      <a16:colId xmlns:a16="http://schemas.microsoft.com/office/drawing/2014/main" val="20000"/>
                    </a:ext>
                  </a:extLst>
                </a:gridCol>
                <a:gridCol w="5630563">
                  <a:extLst>
                    <a:ext uri="{9D8B030D-6E8A-4147-A177-3AD203B41FA5}">
                      <a16:colId xmlns:a16="http://schemas.microsoft.com/office/drawing/2014/main" val="20001"/>
                    </a:ext>
                  </a:extLst>
                </a:gridCol>
              </a:tblGrid>
              <a:tr h="0">
                <a:tc>
                  <a:txBody>
                    <a:bodyPr/>
                    <a:lstStyle/>
                    <a:p>
                      <a:pPr algn="ctr"/>
                      <a:r>
                        <a:rPr kumimoji="1" lang="ja-JP" altLang="en-US" sz="1200" dirty="0">
                          <a:solidFill>
                            <a:schemeClr val="tx1"/>
                          </a:solidFill>
                          <a:latin typeface="HG丸ｺﾞｼｯｸM-PRO"/>
                          <a:ea typeface="HG丸ｺﾞｼｯｸM-PRO"/>
                        </a:rPr>
                        <a:t>年間目標数</a:t>
                      </a:r>
                    </a:p>
                  </a:txBody>
                  <a:tcPr marL="91461" marR="91461" marT="45721" marB="45721" anchor="ctr">
                    <a:solidFill>
                      <a:srgbClr val="CCFFCC"/>
                    </a:solidFill>
                  </a:tcPr>
                </a:tc>
                <a:tc>
                  <a:txBody>
                    <a:bodyPr/>
                    <a:lstStyle/>
                    <a:p>
                      <a:r>
                        <a:rPr lang="ja-JP" altLang="en-US" sz="1200" dirty="0">
                          <a:solidFill>
                            <a:schemeClr val="tx1"/>
                          </a:solidFill>
                          <a:latin typeface="HG丸ｺﾞｼｯｸM-PRO"/>
                          <a:ea typeface="HG丸ｺﾞｼｯｸM-PRO"/>
                        </a:rPr>
                        <a:t>創業支援対象者数：５６件　　　　　　　　創業者数：３１件</a:t>
                      </a:r>
                      <a:endParaRPr lang="en-US" altLang="ja-JP" sz="1200" dirty="0">
                        <a:solidFill>
                          <a:schemeClr val="tx1"/>
                        </a:solidFill>
                        <a:latin typeface="HG丸ｺﾞｼｯｸM-PRO"/>
                        <a:ea typeface="HG丸ｺﾞｼｯｸM-PRO"/>
                      </a:endParaRPr>
                    </a:p>
                  </a:txBody>
                  <a:tcPr marL="91461" marR="91461" marT="45721" marB="45721" anchor="ctr">
                    <a:noFill/>
                  </a:tcPr>
                </a:tc>
                <a:extLst>
                  <a:ext uri="{0D108BD9-81ED-4DB2-BD59-A6C34878D82A}">
                    <a16:rowId xmlns:a16="http://schemas.microsoft.com/office/drawing/2014/main" val="10000"/>
                  </a:ext>
                </a:extLst>
              </a:tr>
            </a:tbl>
          </a:graphicData>
        </a:graphic>
      </p:graphicFrame>
      <p:grpSp>
        <p:nvGrpSpPr>
          <p:cNvPr id="1128" name="グループ 69"/>
          <p:cNvGrpSpPr/>
          <p:nvPr/>
        </p:nvGrpSpPr>
        <p:grpSpPr>
          <a:xfrm>
            <a:off x="516764" y="6838212"/>
            <a:ext cx="1754605" cy="815115"/>
            <a:chOff x="2052453" y="2689075"/>
            <a:chExt cx="1754090" cy="752414"/>
          </a:xfrm>
        </p:grpSpPr>
        <p:grpSp>
          <p:nvGrpSpPr>
            <p:cNvPr id="1129" name="グループ 156"/>
            <p:cNvGrpSpPr/>
            <p:nvPr/>
          </p:nvGrpSpPr>
          <p:grpSpPr>
            <a:xfrm>
              <a:off x="2132503" y="2689075"/>
              <a:ext cx="1651351" cy="749804"/>
              <a:chOff x="2912851" y="2022775"/>
              <a:chExt cx="1524325" cy="562352"/>
            </a:xfrm>
          </p:grpSpPr>
          <p:grpSp>
            <p:nvGrpSpPr>
              <p:cNvPr id="1130" name="グループ 113"/>
              <p:cNvGrpSpPr/>
              <p:nvPr/>
            </p:nvGrpSpPr>
            <p:grpSpPr>
              <a:xfrm>
                <a:off x="2913203" y="2040005"/>
                <a:ext cx="1523972" cy="545122"/>
                <a:chOff x="1336612" y="1205099"/>
                <a:chExt cx="887419" cy="545298"/>
              </a:xfrm>
            </p:grpSpPr>
            <p:sp>
              <p:nvSpPr>
                <p:cNvPr id="1131" name="四角形 89"/>
                <p:cNvSpPr/>
                <p:nvPr/>
              </p:nvSpPr>
              <p:spPr>
                <a:xfrm>
                  <a:off x="1336612" y="1205099"/>
                  <a:ext cx="887175" cy="545298"/>
                </a:xfrm>
                <a:prstGeom prst="rect">
                  <a:avLst/>
                </a:prstGeom>
                <a:solidFill>
                  <a:schemeClr val="bg1"/>
                </a:solidFill>
                <a:ln w="25400" cap="flat" cmpd="sng" algn="ctr">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sz="1100">
                    <a:latin typeface="HG丸ｺﾞｼｯｸM-PRO"/>
                    <a:ea typeface="HG丸ｺﾞｼｯｸM-PRO"/>
                  </a:endParaRPr>
                </a:p>
              </p:txBody>
            </p:sp>
            <p:sp>
              <p:nvSpPr>
                <p:cNvPr id="1132" name="四角形 84"/>
                <p:cNvSpPr/>
                <p:nvPr/>
              </p:nvSpPr>
              <p:spPr>
                <a:xfrm>
                  <a:off x="1339101" y="1207887"/>
                  <a:ext cx="884930" cy="154204"/>
                </a:xfrm>
                <a:prstGeom prst="rect">
                  <a:avLst/>
                </a:prstGeom>
                <a:solidFill>
                  <a:srgbClr val="1D6397"/>
                </a:solidFill>
                <a:ln w="25400" cap="flat" cmpd="sng" algn="ctr">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sz="1100">
                    <a:latin typeface="HG丸ｺﾞｼｯｸM-PRO"/>
                    <a:ea typeface="HG丸ｺﾞｼｯｸM-PRO"/>
                  </a:endParaRPr>
                </a:p>
              </p:txBody>
            </p:sp>
          </p:grpSp>
          <p:sp>
            <p:nvSpPr>
              <p:cNvPr id="1133" name="テキスト 122"/>
              <p:cNvSpPr txBox="1"/>
              <p:nvPr/>
            </p:nvSpPr>
            <p:spPr>
              <a:xfrm>
                <a:off x="2912851" y="2022775"/>
                <a:ext cx="1524325" cy="180496"/>
              </a:xfrm>
              <a:prstGeom prst="rect">
                <a:avLst/>
              </a:prstGeom>
              <a:ln w="6350" cmpd="sng"/>
            </p:spPr>
            <p:txBody>
              <a:bodyPr wrap="square">
                <a:spAutoFit/>
              </a:bodyPr>
              <a:lstStyle/>
              <a:p>
                <a:pPr algn="ctr">
                  <a:defRPr lang="ja-JP" altLang="en-US"/>
                </a:pPr>
                <a:r>
                  <a:rPr lang="ja-JP" altLang="en-US" sz="1100" b="1">
                    <a:solidFill>
                      <a:schemeClr val="bg1"/>
                    </a:solidFill>
                    <a:latin typeface="HG丸ｺﾞｼｯｸM-PRO"/>
                    <a:ea typeface="HG丸ｺﾞｼｯｸM-PRO"/>
                  </a:rPr>
                  <a:t>三　浦　市</a:t>
                </a:r>
                <a:endParaRPr lang="ja-JP" altLang="en-US" sz="1100">
                  <a:latin typeface="HG丸ｺﾞｼｯｸM-PRO"/>
                  <a:ea typeface="HG丸ｺﾞｼｯｸM-PRO"/>
                </a:endParaRPr>
              </a:p>
            </p:txBody>
          </p:sp>
        </p:grpSp>
        <p:sp>
          <p:nvSpPr>
            <p:cNvPr id="1134" name="テキスト 158"/>
            <p:cNvSpPr txBox="1"/>
            <p:nvPr/>
          </p:nvSpPr>
          <p:spPr>
            <a:xfrm>
              <a:off x="2052453" y="2888316"/>
              <a:ext cx="1754090" cy="553173"/>
            </a:xfrm>
            <a:prstGeom prst="rect">
              <a:avLst/>
            </a:prstGeom>
            <a:ln w="12700" cmpd="sng">
              <a:noFill/>
            </a:ln>
          </p:spPr>
          <p:txBody>
            <a:bodyPr wrap="square">
              <a:spAutoFit/>
            </a:bodyPr>
            <a:lstStyle/>
            <a:p>
              <a:pPr algn="l">
                <a:defRPr lang="ja-JP" altLang="en-US"/>
              </a:pPr>
              <a:r>
                <a:rPr lang="ja-JP" altLang="en-US" sz="1100" b="0">
                  <a:solidFill>
                    <a:schemeClr val="tx1"/>
                  </a:solidFill>
                  <a:latin typeface="HG丸ｺﾞｼｯｸM-PRO"/>
                  <a:ea typeface="HG丸ｺﾞｼｯｸM-PRO"/>
                </a:rPr>
                <a:t>・創業相談窓口</a:t>
              </a:r>
              <a:endParaRPr lang="ja-JP" altLang="en-US" sz="1100" b="0">
                <a:latin typeface="HG丸ｺﾞｼｯｸM-PRO"/>
                <a:ea typeface="HG丸ｺﾞｼｯｸM-PRO"/>
              </a:endParaRPr>
            </a:p>
            <a:p>
              <a:pPr algn="l">
                <a:defRPr lang="ja-JP" altLang="en-US"/>
              </a:pPr>
              <a:r>
                <a:rPr lang="ja-JP" altLang="en-US" sz="1100" b="0">
                  <a:latin typeface="HG丸ｺﾞｼｯｸM-PRO"/>
                  <a:ea typeface="HG丸ｺﾞｼｯｸM-PRO"/>
                </a:rPr>
                <a:t>・創業支援情報の管理</a:t>
              </a:r>
              <a:endParaRPr lang="ja-JP" altLang="en-US" sz="1100">
                <a:latin typeface="HG丸ｺﾞｼｯｸM-PRO"/>
                <a:ea typeface="HG丸ｺﾞｼｯｸM-PRO"/>
              </a:endParaRPr>
            </a:p>
            <a:p>
              <a:pPr algn="l">
                <a:defRPr lang="ja-JP" altLang="en-US"/>
              </a:pPr>
              <a:r>
                <a:rPr lang="ja-JP" altLang="en-US" sz="1100">
                  <a:latin typeface="HG丸ｺﾞｼｯｸM-PRO"/>
                  <a:ea typeface="HG丸ｺﾞｼｯｸM-PRO"/>
                </a:rPr>
                <a:t>・制度のPR</a:t>
              </a:r>
            </a:p>
          </p:txBody>
        </p:sp>
      </p:grpSp>
      <p:grpSp>
        <p:nvGrpSpPr>
          <p:cNvPr id="1135" name="グループ 97"/>
          <p:cNvGrpSpPr/>
          <p:nvPr/>
        </p:nvGrpSpPr>
        <p:grpSpPr>
          <a:xfrm>
            <a:off x="4340669" y="7689046"/>
            <a:ext cx="1809750" cy="1100626"/>
            <a:chOff x="2009972" y="6860463"/>
            <a:chExt cx="1809750" cy="1015959"/>
          </a:xfrm>
        </p:grpSpPr>
        <p:grpSp>
          <p:nvGrpSpPr>
            <p:cNvPr id="1136" name="グループ 156"/>
            <p:cNvGrpSpPr/>
            <p:nvPr/>
          </p:nvGrpSpPr>
          <p:grpSpPr>
            <a:xfrm>
              <a:off x="2096559" y="6860463"/>
              <a:ext cx="1653313" cy="640638"/>
              <a:chOff x="2972174" y="2024738"/>
              <a:chExt cx="1526824" cy="481251"/>
            </a:xfrm>
          </p:grpSpPr>
          <p:grpSp>
            <p:nvGrpSpPr>
              <p:cNvPr id="1137" name="グループ 113"/>
              <p:cNvGrpSpPr/>
              <p:nvPr/>
            </p:nvGrpSpPr>
            <p:grpSpPr>
              <a:xfrm>
                <a:off x="2974310" y="2043652"/>
                <a:ext cx="1524688" cy="462337"/>
                <a:chOff x="1372195" y="1208748"/>
                <a:chExt cx="887836" cy="462486"/>
              </a:xfrm>
            </p:grpSpPr>
            <p:sp>
              <p:nvSpPr>
                <p:cNvPr id="1138" name="四角形 89"/>
                <p:cNvSpPr/>
                <p:nvPr/>
              </p:nvSpPr>
              <p:spPr>
                <a:xfrm>
                  <a:off x="1372195" y="1208748"/>
                  <a:ext cx="887836" cy="462486"/>
                </a:xfrm>
                <a:prstGeom prst="rect">
                  <a:avLst/>
                </a:prstGeom>
                <a:solidFill>
                  <a:schemeClr val="bg1"/>
                </a:solidFill>
                <a:ln w="25400" cap="flat" cmpd="sng" algn="ctr">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sz="1100">
                    <a:latin typeface="HG丸ｺﾞｼｯｸM-PRO"/>
                    <a:ea typeface="HG丸ｺﾞｼｯｸM-PRO"/>
                  </a:endParaRPr>
                </a:p>
              </p:txBody>
            </p:sp>
            <p:sp>
              <p:nvSpPr>
                <p:cNvPr id="1139" name="四角形 84"/>
                <p:cNvSpPr/>
                <p:nvPr/>
              </p:nvSpPr>
              <p:spPr>
                <a:xfrm>
                  <a:off x="1372220" y="1222090"/>
                  <a:ext cx="884930" cy="154204"/>
                </a:xfrm>
                <a:prstGeom prst="rect">
                  <a:avLst/>
                </a:prstGeom>
                <a:solidFill>
                  <a:srgbClr val="1D6397"/>
                </a:solidFill>
                <a:ln w="25400" cap="flat" cmpd="sng" algn="ctr">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sz="1100">
                    <a:latin typeface="HG丸ｺﾞｼｯｸM-PRO"/>
                    <a:ea typeface="HG丸ｺﾞｼｯｸM-PRO"/>
                  </a:endParaRPr>
                </a:p>
              </p:txBody>
            </p:sp>
          </p:grpSp>
          <p:sp>
            <p:nvSpPr>
              <p:cNvPr id="1140" name="テキスト 122"/>
              <p:cNvSpPr txBox="1"/>
              <p:nvPr/>
            </p:nvSpPr>
            <p:spPr>
              <a:xfrm>
                <a:off x="2972174" y="2024738"/>
                <a:ext cx="1521238" cy="180787"/>
              </a:xfrm>
              <a:prstGeom prst="rect">
                <a:avLst/>
              </a:prstGeom>
              <a:ln w="6350" cmpd="sng"/>
            </p:spPr>
            <p:txBody>
              <a:bodyPr wrap="square">
                <a:spAutoFit/>
              </a:bodyPr>
              <a:lstStyle/>
              <a:p>
                <a:pPr algn="ctr">
                  <a:defRPr lang="ja-JP" altLang="en-US"/>
                </a:pPr>
                <a:r>
                  <a:rPr lang="ja-JP" altLang="en-US" sz="1100" b="1">
                    <a:solidFill>
                      <a:schemeClr val="bg1"/>
                    </a:solidFill>
                    <a:latin typeface="HG丸ｺﾞｼｯｸM-PRO"/>
                    <a:ea typeface="HG丸ｺﾞｼｯｸM-PRO"/>
                  </a:rPr>
                  <a:t>三 浦 商 工 会 議 所</a:t>
                </a:r>
                <a:endParaRPr lang="ja-JP" altLang="en-US" sz="1100">
                  <a:latin typeface="HG丸ｺﾞｼｯｸM-PRO"/>
                  <a:ea typeface="HG丸ｺﾞｼｯｸM-PRO"/>
                </a:endParaRPr>
              </a:p>
            </p:txBody>
          </p:sp>
        </p:grpSp>
        <p:sp>
          <p:nvSpPr>
            <p:cNvPr id="1141" name="テキスト 96"/>
            <p:cNvSpPr txBox="1"/>
            <p:nvPr/>
          </p:nvSpPr>
          <p:spPr>
            <a:xfrm>
              <a:off x="2009972" y="7166995"/>
              <a:ext cx="1809750" cy="709427"/>
            </a:xfrm>
            <a:prstGeom prst="rect">
              <a:avLst/>
            </a:prstGeom>
            <a:ln w="12700" cmpd="sng">
              <a:noFill/>
            </a:ln>
          </p:spPr>
          <p:txBody>
            <a:bodyPr wrap="square">
              <a:spAutoFit/>
            </a:bodyPr>
            <a:lstStyle/>
            <a:p>
              <a:pPr algn="l">
                <a:defRPr lang="ja-JP" altLang="en-US"/>
              </a:pPr>
              <a:r>
                <a:rPr lang="ja-JP" altLang="en-US" sz="1100" b="0" dirty="0">
                  <a:solidFill>
                    <a:schemeClr val="tx1"/>
                  </a:solidFill>
                  <a:latin typeface="HG丸ｺﾞｼｯｸM-PRO"/>
                  <a:ea typeface="HG丸ｺﾞｼｯｸM-PRO"/>
                </a:rPr>
                <a:t>・</a:t>
              </a:r>
              <a:r>
                <a:rPr lang="ja-JP" altLang="en-US" sz="1100" b="0" u="sng" dirty="0">
                  <a:solidFill>
                    <a:schemeClr val="tx1"/>
                  </a:solidFill>
                  <a:latin typeface="HG丸ｺﾞｼｯｸM-PRO"/>
                  <a:ea typeface="HG丸ｺﾞｼｯｸM-PRO"/>
                </a:rPr>
                <a:t>ワンストップ相談窓口</a:t>
              </a:r>
              <a:r>
                <a:rPr lang="ja-JP" altLang="en-US" sz="1100" b="0" dirty="0">
                  <a:solidFill>
                    <a:schemeClr val="tx1"/>
                  </a:solidFill>
                  <a:latin typeface="HG丸ｺﾞｼｯｸM-PRO"/>
                  <a:ea typeface="HG丸ｺﾞｼｯｸM-PRO"/>
                </a:rPr>
                <a:t>　</a:t>
              </a:r>
              <a:endParaRPr lang="ja-JP" altLang="en-US" sz="1100" b="0" dirty="0">
                <a:latin typeface="HG丸ｺﾞｼｯｸM-PRO"/>
                <a:ea typeface="HG丸ｺﾞｼｯｸM-PRO"/>
              </a:endParaRPr>
            </a:p>
            <a:p>
              <a:pPr algn="l">
                <a:defRPr lang="ja-JP" altLang="en-US"/>
              </a:pPr>
              <a:r>
                <a:rPr lang="ja-JP" altLang="en-US" sz="1100" b="0" dirty="0">
                  <a:solidFill>
                    <a:schemeClr val="tx1"/>
                  </a:solidFill>
                  <a:latin typeface="HG丸ｺﾞｼｯｸM-PRO"/>
                  <a:ea typeface="HG丸ｺﾞｼｯｸM-PRO"/>
                </a:rPr>
                <a:t>　　</a:t>
              </a:r>
              <a:endParaRPr lang="ja-JP" altLang="en-US" sz="1100" b="0" dirty="0">
                <a:latin typeface="HG丸ｺﾞｼｯｸM-PRO"/>
                <a:ea typeface="HG丸ｺﾞｼｯｸM-PRO"/>
              </a:endParaRPr>
            </a:p>
            <a:p>
              <a:pPr algn="l">
                <a:defRPr lang="ja-JP" altLang="en-US"/>
              </a:pPr>
              <a:endParaRPr lang="ja-JP" altLang="en-US" sz="1100" b="0" dirty="0">
                <a:latin typeface="HG丸ｺﾞｼｯｸM-PRO"/>
                <a:ea typeface="HG丸ｺﾞｼｯｸM-PRO"/>
              </a:endParaRPr>
            </a:p>
            <a:p>
              <a:pPr algn="l">
                <a:defRPr lang="ja-JP" altLang="en-US"/>
              </a:pPr>
              <a:endParaRPr lang="ja-JP" altLang="en-US" sz="1100" dirty="0">
                <a:latin typeface="HG丸ｺﾞｼｯｸM-PRO"/>
                <a:ea typeface="HG丸ｺﾞｼｯｸM-PRO"/>
              </a:endParaRPr>
            </a:p>
          </p:txBody>
        </p:sp>
      </p:grpSp>
      <p:grpSp>
        <p:nvGrpSpPr>
          <p:cNvPr id="1142" name="グループ 112"/>
          <p:cNvGrpSpPr/>
          <p:nvPr/>
        </p:nvGrpSpPr>
        <p:grpSpPr>
          <a:xfrm>
            <a:off x="2271369" y="6326418"/>
            <a:ext cx="1754156" cy="656352"/>
            <a:chOff x="2178844" y="7633545"/>
            <a:chExt cx="1754156" cy="605863"/>
          </a:xfrm>
        </p:grpSpPr>
        <p:grpSp>
          <p:nvGrpSpPr>
            <p:cNvPr id="1143" name="グループ 106"/>
            <p:cNvGrpSpPr/>
            <p:nvPr/>
          </p:nvGrpSpPr>
          <p:grpSpPr>
            <a:xfrm>
              <a:off x="2276645" y="7633545"/>
              <a:ext cx="1588684" cy="605863"/>
              <a:chOff x="3060514" y="618539"/>
              <a:chExt cx="1328079" cy="454397"/>
            </a:xfrm>
          </p:grpSpPr>
          <p:grpSp>
            <p:nvGrpSpPr>
              <p:cNvPr id="1144" name="グループ 149"/>
              <p:cNvGrpSpPr/>
              <p:nvPr/>
            </p:nvGrpSpPr>
            <p:grpSpPr>
              <a:xfrm>
                <a:off x="3060514" y="636399"/>
                <a:ext cx="1328079" cy="436537"/>
                <a:chOff x="1336449" y="1241511"/>
                <a:chExt cx="773350" cy="436677"/>
              </a:xfrm>
            </p:grpSpPr>
            <p:sp>
              <p:nvSpPr>
                <p:cNvPr id="1145" name="四角形 89"/>
                <p:cNvSpPr/>
                <p:nvPr/>
              </p:nvSpPr>
              <p:spPr>
                <a:xfrm>
                  <a:off x="1337025" y="1242184"/>
                  <a:ext cx="772774" cy="436004"/>
                </a:xfrm>
                <a:prstGeom prst="rect">
                  <a:avLst/>
                </a:prstGeom>
                <a:solidFill>
                  <a:schemeClr val="bg1"/>
                </a:solidFill>
                <a:ln w="25400" cap="flat" cmpd="sng" algn="ctr">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sz="1100">
                    <a:latin typeface="HG丸ｺﾞｼｯｸM-PRO"/>
                    <a:ea typeface="HG丸ｺﾞｼｯｸM-PRO"/>
                  </a:endParaRPr>
                </a:p>
              </p:txBody>
            </p:sp>
            <p:sp>
              <p:nvSpPr>
                <p:cNvPr id="1146" name="四角形 84"/>
                <p:cNvSpPr/>
                <p:nvPr/>
              </p:nvSpPr>
              <p:spPr>
                <a:xfrm>
                  <a:off x="1336449" y="1241511"/>
                  <a:ext cx="771670" cy="155682"/>
                </a:xfrm>
                <a:prstGeom prst="rect">
                  <a:avLst/>
                </a:prstGeom>
                <a:solidFill>
                  <a:srgbClr val="86BFE7"/>
                </a:solidFill>
                <a:ln w="25400" cap="flat" cmpd="sng" algn="ctr">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sz="1100">
                    <a:latin typeface="HG丸ｺﾞｼｯｸM-PRO"/>
                    <a:ea typeface="HG丸ｺﾞｼｯｸM-PRO"/>
                  </a:endParaRPr>
                </a:p>
              </p:txBody>
            </p:sp>
          </p:grpSp>
          <p:sp>
            <p:nvSpPr>
              <p:cNvPr id="1147" name="テキスト 152"/>
              <p:cNvSpPr txBox="1"/>
              <p:nvPr/>
            </p:nvSpPr>
            <p:spPr>
              <a:xfrm>
                <a:off x="3060515" y="618539"/>
                <a:ext cx="1325193" cy="180496"/>
              </a:xfrm>
              <a:prstGeom prst="rect">
                <a:avLst/>
              </a:prstGeom>
              <a:ln w="12700" cmpd="sng">
                <a:noFill/>
              </a:ln>
            </p:spPr>
            <p:txBody>
              <a:bodyPr wrap="square">
                <a:spAutoFit/>
              </a:bodyPr>
              <a:lstStyle/>
              <a:p>
                <a:pPr algn="ctr">
                  <a:defRPr lang="ja-JP" altLang="en-US"/>
                </a:pPr>
                <a:r>
                  <a:rPr lang="ja-JP" altLang="en-US" sz="1100" dirty="0">
                    <a:solidFill>
                      <a:schemeClr val="bg1"/>
                    </a:solidFill>
                    <a:latin typeface="HG丸ｺﾞｼｯｸM-PRO"/>
                    <a:ea typeface="HG丸ｺﾞｼｯｸM-PRO"/>
                  </a:rPr>
                  <a:t>かながわ信用金庫</a:t>
                </a:r>
                <a:endParaRPr lang="ja-JP" altLang="en-US" sz="1100" dirty="0">
                  <a:latin typeface="HG丸ｺﾞｼｯｸM-PRO"/>
                  <a:ea typeface="HG丸ｺﾞｼｯｸM-PRO"/>
                </a:endParaRPr>
              </a:p>
            </p:txBody>
          </p:sp>
        </p:grpSp>
        <p:sp>
          <p:nvSpPr>
            <p:cNvPr id="1148" name="テキスト 105"/>
            <p:cNvSpPr txBox="1"/>
            <p:nvPr/>
          </p:nvSpPr>
          <p:spPr>
            <a:xfrm>
              <a:off x="2178844" y="7896742"/>
              <a:ext cx="1754156" cy="240662"/>
            </a:xfrm>
            <a:prstGeom prst="rect">
              <a:avLst/>
            </a:prstGeom>
            <a:ln w="12700" cmpd="sng">
              <a:noFill/>
            </a:ln>
          </p:spPr>
          <p:txBody>
            <a:bodyPr wrap="square">
              <a:spAutoFit/>
            </a:bodyPr>
            <a:lstStyle/>
            <a:p>
              <a:pPr algn="l">
                <a:defRPr lang="ja-JP" altLang="en-US"/>
              </a:pPr>
              <a:r>
                <a:rPr lang="ja-JP" altLang="en-US" sz="1100">
                  <a:latin typeface="HG丸ｺﾞｼｯｸM-PRO"/>
                  <a:ea typeface="HG丸ｺﾞｼｯｸM-PRO"/>
                </a:rPr>
                <a:t>・</a:t>
              </a:r>
              <a:r>
                <a:rPr lang="ja-JP" altLang="en-US" sz="1100" u="sng">
                  <a:latin typeface="HG丸ｺﾞｼｯｸM-PRO"/>
                  <a:ea typeface="HG丸ｺﾞｼｯｸM-PRO"/>
                </a:rPr>
                <a:t>創業応援窓口</a:t>
              </a:r>
            </a:p>
          </p:txBody>
        </p:sp>
      </p:grpSp>
      <p:grpSp>
        <p:nvGrpSpPr>
          <p:cNvPr id="1149" name="グループ 120"/>
          <p:cNvGrpSpPr/>
          <p:nvPr/>
        </p:nvGrpSpPr>
        <p:grpSpPr>
          <a:xfrm>
            <a:off x="3957858" y="6118163"/>
            <a:ext cx="1683374" cy="912362"/>
            <a:chOff x="2984065" y="617310"/>
            <a:chExt cx="1553885" cy="631638"/>
          </a:xfrm>
        </p:grpSpPr>
        <p:grpSp>
          <p:nvGrpSpPr>
            <p:cNvPr id="1150" name="グループ 149"/>
            <p:cNvGrpSpPr/>
            <p:nvPr/>
          </p:nvGrpSpPr>
          <p:grpSpPr>
            <a:xfrm>
              <a:off x="3062796" y="637154"/>
              <a:ext cx="1475154" cy="555625"/>
              <a:chOff x="1337778" y="1242266"/>
              <a:chExt cx="858993" cy="555804"/>
            </a:xfrm>
          </p:grpSpPr>
          <p:sp>
            <p:nvSpPr>
              <p:cNvPr id="1151" name="四角形 89"/>
              <p:cNvSpPr/>
              <p:nvPr/>
            </p:nvSpPr>
            <p:spPr>
              <a:xfrm>
                <a:off x="1337778" y="1242266"/>
                <a:ext cx="858993" cy="555804"/>
              </a:xfrm>
              <a:prstGeom prst="rect">
                <a:avLst/>
              </a:prstGeom>
              <a:solidFill>
                <a:schemeClr val="bg1"/>
              </a:solidFill>
              <a:ln w="25400" cap="flat" cmpd="sng" algn="ctr">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sz="1100">
                  <a:latin typeface="HG丸ｺﾞｼｯｸM-PRO"/>
                  <a:ea typeface="HG丸ｺﾞｼｯｸM-PRO"/>
                </a:endParaRPr>
              </a:p>
            </p:txBody>
          </p:sp>
          <p:sp>
            <p:nvSpPr>
              <p:cNvPr id="1152" name="四角形 84"/>
              <p:cNvSpPr/>
              <p:nvPr/>
            </p:nvSpPr>
            <p:spPr>
              <a:xfrm>
                <a:off x="1340286" y="1242266"/>
                <a:ext cx="856149" cy="154831"/>
              </a:xfrm>
              <a:prstGeom prst="rect">
                <a:avLst/>
              </a:prstGeom>
              <a:solidFill>
                <a:srgbClr val="86BFE7"/>
              </a:solidFill>
              <a:ln w="25400" cap="flat" cmpd="sng" algn="ctr">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sz="1100">
                  <a:latin typeface="HG丸ｺﾞｼｯｸM-PRO"/>
                  <a:ea typeface="HG丸ｺﾞｼｯｸM-PRO"/>
                </a:endParaRPr>
              </a:p>
            </p:txBody>
          </p:sp>
        </p:grpSp>
        <p:sp>
          <p:nvSpPr>
            <p:cNvPr id="1153" name="テキスト 152"/>
            <p:cNvSpPr txBox="1"/>
            <p:nvPr/>
          </p:nvSpPr>
          <p:spPr>
            <a:xfrm>
              <a:off x="3062219" y="617310"/>
              <a:ext cx="1475155" cy="180497"/>
            </a:xfrm>
            <a:prstGeom prst="rect">
              <a:avLst/>
            </a:prstGeom>
            <a:ln w="12700" cmpd="sng">
              <a:noFill/>
            </a:ln>
          </p:spPr>
          <p:txBody>
            <a:bodyPr wrap="square">
              <a:spAutoFit/>
            </a:bodyPr>
            <a:lstStyle/>
            <a:p>
              <a:pPr algn="ctr">
                <a:defRPr lang="ja-JP" altLang="en-US"/>
              </a:pPr>
              <a:r>
                <a:rPr lang="ja-JP" altLang="en-US" sz="1100" dirty="0">
                  <a:solidFill>
                    <a:schemeClr val="bg1"/>
                  </a:solidFill>
                  <a:latin typeface="HG丸ｺﾞｼｯｸM-PRO"/>
                  <a:ea typeface="HG丸ｺﾞｼｯｸM-PRO"/>
                </a:rPr>
                <a:t>湘 南 信 用 金 庫</a:t>
              </a:r>
            </a:p>
          </p:txBody>
        </p:sp>
        <p:sp>
          <p:nvSpPr>
            <p:cNvPr id="1154" name="テキスト 153"/>
            <p:cNvSpPr txBox="1"/>
            <p:nvPr/>
          </p:nvSpPr>
          <p:spPr>
            <a:xfrm>
              <a:off x="2984065" y="834066"/>
              <a:ext cx="1543540" cy="414882"/>
            </a:xfrm>
            <a:prstGeom prst="rect">
              <a:avLst/>
            </a:prstGeom>
            <a:ln w="12700" cmpd="sng">
              <a:noFill/>
            </a:ln>
          </p:spPr>
          <p:txBody>
            <a:bodyPr wrap="square">
              <a:spAutoFit/>
            </a:bodyPr>
            <a:lstStyle/>
            <a:p>
              <a:pPr algn="l">
                <a:defRPr lang="ja-JP" altLang="en-US"/>
              </a:pPr>
              <a:r>
                <a:rPr lang="ja-JP" altLang="en-US" sz="1100" dirty="0">
                  <a:latin typeface="HG丸ｺﾞｼｯｸM-PRO"/>
                  <a:ea typeface="HG丸ｺﾞｼｯｸM-PRO"/>
                </a:rPr>
                <a:t>・</a:t>
              </a:r>
              <a:r>
                <a:rPr lang="ja-JP" altLang="en-US" sz="1100" u="sng" dirty="0">
                  <a:latin typeface="HG丸ｺﾞｼｯｸM-PRO"/>
                  <a:ea typeface="HG丸ｺﾞｼｯｸM-PRO"/>
                </a:rPr>
                <a:t>創業サポート窓口・</a:t>
              </a:r>
              <a:endParaRPr lang="ja-JP" altLang="en-US" sz="1100" b="0" u="sng" dirty="0">
                <a:latin typeface="HG丸ｺﾞｼｯｸM-PRO"/>
                <a:ea typeface="HG丸ｺﾞｼｯｸM-PRO"/>
              </a:endParaRPr>
            </a:p>
            <a:p>
              <a:pPr algn="l">
                <a:defRPr lang="ja-JP" altLang="en-US"/>
              </a:pPr>
              <a:r>
                <a:rPr lang="ja-JP" altLang="en-US" sz="1100" u="none" dirty="0">
                  <a:latin typeface="HG丸ｺﾞｼｯｸM-PRO"/>
                  <a:ea typeface="HG丸ｺﾞｼｯｸM-PRO"/>
                </a:rPr>
                <a:t>　</a:t>
              </a:r>
              <a:r>
                <a:rPr lang="ja-JP" altLang="en-US" sz="1100" b="0" u="sng" dirty="0">
                  <a:latin typeface="HG丸ｺﾞｼｯｸM-PRO"/>
                  <a:ea typeface="HG丸ｺﾞｼｯｸM-PRO"/>
                </a:rPr>
                <a:t>ハンズオン支援</a:t>
              </a:r>
              <a:endParaRPr lang="ja-JP" altLang="en-US" sz="1100" u="sng" dirty="0">
                <a:latin typeface="HG丸ｺﾞｼｯｸM-PRO"/>
                <a:ea typeface="HG丸ｺﾞｼｯｸM-PRO"/>
              </a:endParaRPr>
            </a:p>
            <a:p>
              <a:pPr algn="l">
                <a:defRPr lang="ja-JP" altLang="en-US"/>
              </a:pPr>
              <a:endParaRPr lang="ja-JP" altLang="en-US" sz="1100" dirty="0">
                <a:latin typeface="HG丸ｺﾞｼｯｸM-PRO"/>
                <a:ea typeface="HG丸ｺﾞｼｯｸM-PRO"/>
              </a:endParaRPr>
            </a:p>
          </p:txBody>
        </p:sp>
      </p:grpSp>
      <p:grpSp>
        <p:nvGrpSpPr>
          <p:cNvPr id="3" name="グループ化 2"/>
          <p:cNvGrpSpPr/>
          <p:nvPr/>
        </p:nvGrpSpPr>
        <p:grpSpPr>
          <a:xfrm>
            <a:off x="287465" y="7868955"/>
            <a:ext cx="1600200" cy="609600"/>
            <a:chOff x="809625" y="8267700"/>
            <a:chExt cx="1600200" cy="609600"/>
          </a:xfrm>
        </p:grpSpPr>
        <p:sp>
          <p:nvSpPr>
            <p:cNvPr id="1155" name="四角形 89"/>
            <p:cNvSpPr/>
            <p:nvPr/>
          </p:nvSpPr>
          <p:spPr>
            <a:xfrm>
              <a:off x="809625" y="8267700"/>
              <a:ext cx="1600200" cy="609600"/>
            </a:xfrm>
            <a:prstGeom prst="rect">
              <a:avLst/>
            </a:prstGeom>
            <a:solidFill>
              <a:schemeClr val="bg1"/>
            </a:solidFill>
            <a:ln w="25400" cap="flat" cmpd="sng" algn="ctr">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sz="1100">
                <a:latin typeface="HG丸ｺﾞｼｯｸM-PRO"/>
                <a:ea typeface="HG丸ｺﾞｼｯｸM-PRO"/>
              </a:endParaRPr>
            </a:p>
          </p:txBody>
        </p:sp>
        <p:sp>
          <p:nvSpPr>
            <p:cNvPr id="1156" name="四角形 84"/>
            <p:cNvSpPr/>
            <p:nvPr/>
          </p:nvSpPr>
          <p:spPr>
            <a:xfrm>
              <a:off x="816410" y="8272028"/>
              <a:ext cx="1592791" cy="223572"/>
            </a:xfrm>
            <a:prstGeom prst="rect">
              <a:avLst/>
            </a:prstGeom>
            <a:solidFill>
              <a:srgbClr val="86BFE7"/>
            </a:solidFill>
            <a:ln w="25400" cap="flat" cmpd="sng" algn="ctr">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sz="1100">
                <a:latin typeface="HG丸ｺﾞｼｯｸM-PRO"/>
                <a:ea typeface="HG丸ｺﾞｼｯｸM-PRO"/>
              </a:endParaRPr>
            </a:p>
          </p:txBody>
        </p:sp>
      </p:grpSp>
      <p:sp>
        <p:nvSpPr>
          <p:cNvPr id="1157" name="テキスト 152"/>
          <p:cNvSpPr txBox="1"/>
          <p:nvPr/>
        </p:nvSpPr>
        <p:spPr>
          <a:xfrm>
            <a:off x="292666" y="7857227"/>
            <a:ext cx="1598083" cy="260717"/>
          </a:xfrm>
          <a:prstGeom prst="rect">
            <a:avLst/>
          </a:prstGeom>
          <a:ln w="12700" cmpd="sng">
            <a:noFill/>
          </a:ln>
        </p:spPr>
        <p:txBody>
          <a:bodyPr wrap="square">
            <a:spAutoFit/>
          </a:bodyPr>
          <a:lstStyle/>
          <a:p>
            <a:pPr algn="ctr">
              <a:defRPr lang="ja-JP" altLang="en-US"/>
            </a:pPr>
            <a:r>
              <a:rPr lang="ja-JP" altLang="en-US" sz="1100" dirty="0">
                <a:solidFill>
                  <a:schemeClr val="bg1"/>
                </a:solidFill>
                <a:latin typeface="HG丸ｺﾞｼｯｸM-PRO"/>
                <a:ea typeface="HG丸ｺﾞｼｯｸM-PRO"/>
              </a:rPr>
              <a:t>横　浜　銀　行</a:t>
            </a:r>
          </a:p>
        </p:txBody>
      </p:sp>
      <p:sp>
        <p:nvSpPr>
          <p:cNvPr id="1158" name="テキスト 153"/>
          <p:cNvSpPr txBox="1"/>
          <p:nvPr/>
        </p:nvSpPr>
        <p:spPr>
          <a:xfrm>
            <a:off x="283062" y="8103554"/>
            <a:ext cx="1676400" cy="429994"/>
          </a:xfrm>
          <a:prstGeom prst="rect">
            <a:avLst/>
          </a:prstGeom>
          <a:ln w="12700" cmpd="sng">
            <a:noFill/>
          </a:ln>
        </p:spPr>
        <p:txBody>
          <a:bodyPr wrap="square">
            <a:spAutoFit/>
          </a:bodyPr>
          <a:lstStyle/>
          <a:p>
            <a:pPr algn="l"/>
            <a:r>
              <a:rPr lang="ja-JP" altLang="en-US" sz="1100" b="0" dirty="0">
                <a:latin typeface="HG丸ｺﾞｼｯｸM-PRO"/>
                <a:ea typeface="HG丸ｺﾞｼｯｸM-PRO"/>
              </a:rPr>
              <a:t>・創業サポート窓口</a:t>
            </a:r>
            <a:r>
              <a:rPr lang="ja-JP" altLang="en-US" sz="1100" b="1" dirty="0">
                <a:latin typeface="HG丸ｺﾞｼｯｸM-PRO"/>
                <a:ea typeface="HG丸ｺﾞｼｯｸM-PRO"/>
              </a:rPr>
              <a:t> </a:t>
            </a:r>
            <a:endParaRPr sz="1100" b="1" dirty="0">
              <a:latin typeface="HG丸ｺﾞｼｯｸM-PRO"/>
              <a:ea typeface="HG丸ｺﾞｼｯｸM-PRO"/>
            </a:endParaRPr>
          </a:p>
          <a:p>
            <a:pPr algn="l">
              <a:defRPr lang="ja-JP" altLang="en-US"/>
            </a:pPr>
            <a:endParaRPr lang="ja-JP" altLang="en-US" sz="1100" dirty="0">
              <a:latin typeface="HG丸ｺﾞｼｯｸM-PRO"/>
              <a:ea typeface="HG丸ｺﾞｼｯｸM-PRO"/>
            </a:endParaRPr>
          </a:p>
        </p:txBody>
      </p:sp>
      <p:grpSp>
        <p:nvGrpSpPr>
          <p:cNvPr id="1159" name="グループ 132"/>
          <p:cNvGrpSpPr/>
          <p:nvPr/>
        </p:nvGrpSpPr>
        <p:grpSpPr>
          <a:xfrm>
            <a:off x="3682721" y="8427174"/>
            <a:ext cx="1678797" cy="636775"/>
            <a:chOff x="2984065" y="618679"/>
            <a:chExt cx="1549660" cy="440845"/>
          </a:xfrm>
        </p:grpSpPr>
        <p:grpSp>
          <p:nvGrpSpPr>
            <p:cNvPr id="1160" name="グループ 149"/>
            <p:cNvGrpSpPr/>
            <p:nvPr/>
          </p:nvGrpSpPr>
          <p:grpSpPr>
            <a:xfrm>
              <a:off x="3058180" y="634562"/>
              <a:ext cx="1475545" cy="424962"/>
              <a:chOff x="1335090" y="1239673"/>
              <a:chExt cx="859221" cy="425099"/>
            </a:xfrm>
          </p:grpSpPr>
          <p:sp>
            <p:nvSpPr>
              <p:cNvPr id="1161" name="四角形 89"/>
              <p:cNvSpPr/>
              <p:nvPr/>
            </p:nvSpPr>
            <p:spPr>
              <a:xfrm>
                <a:off x="1335090" y="1239673"/>
                <a:ext cx="858994" cy="425099"/>
              </a:xfrm>
              <a:prstGeom prst="rect">
                <a:avLst/>
              </a:prstGeom>
              <a:solidFill>
                <a:schemeClr val="bg1"/>
              </a:solidFill>
              <a:ln w="25400" cap="flat" cmpd="sng" algn="ctr">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sz="1100">
                  <a:latin typeface="HG丸ｺﾞｼｯｸM-PRO"/>
                  <a:ea typeface="HG丸ｺﾞｼｯｸM-PRO"/>
                </a:endParaRPr>
              </a:p>
            </p:txBody>
          </p:sp>
          <p:sp>
            <p:nvSpPr>
              <p:cNvPr id="1162" name="四角形 84"/>
              <p:cNvSpPr/>
              <p:nvPr/>
            </p:nvSpPr>
            <p:spPr>
              <a:xfrm>
                <a:off x="1338162" y="1242266"/>
                <a:ext cx="856149" cy="154831"/>
              </a:xfrm>
              <a:prstGeom prst="rect">
                <a:avLst/>
              </a:prstGeom>
              <a:solidFill>
                <a:srgbClr val="86BFE7"/>
              </a:solidFill>
              <a:ln w="25400" cap="flat" cmpd="sng" algn="ctr">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sz="1100">
                  <a:latin typeface="HG丸ｺﾞｼｯｸM-PRO"/>
                  <a:ea typeface="HG丸ｺﾞｼｯｸM-PRO"/>
                </a:endParaRPr>
              </a:p>
            </p:txBody>
          </p:sp>
        </p:grpSp>
        <p:sp>
          <p:nvSpPr>
            <p:cNvPr id="1163" name="テキスト 152"/>
            <p:cNvSpPr txBox="1"/>
            <p:nvPr/>
          </p:nvSpPr>
          <p:spPr>
            <a:xfrm>
              <a:off x="3051274" y="618679"/>
              <a:ext cx="1475155" cy="180497"/>
            </a:xfrm>
            <a:prstGeom prst="rect">
              <a:avLst/>
            </a:prstGeom>
            <a:ln w="12700" cmpd="sng">
              <a:noFill/>
            </a:ln>
          </p:spPr>
          <p:txBody>
            <a:bodyPr wrap="square">
              <a:spAutoFit/>
            </a:bodyPr>
            <a:lstStyle/>
            <a:p>
              <a:pPr algn="ctr">
                <a:defRPr lang="ja-JP" altLang="en-US"/>
              </a:pPr>
              <a:r>
                <a:rPr lang="ja-JP" altLang="en-US" sz="1100" dirty="0">
                  <a:solidFill>
                    <a:schemeClr val="bg1"/>
                  </a:solidFill>
                  <a:latin typeface="HG丸ｺﾞｼｯｸM-PRO"/>
                  <a:ea typeface="HG丸ｺﾞｼｯｸM-PRO"/>
                </a:rPr>
                <a:t>日本政策金融公庫</a:t>
              </a:r>
            </a:p>
          </p:txBody>
        </p:sp>
        <p:sp>
          <p:nvSpPr>
            <p:cNvPr id="1164" name="テキスト 153"/>
            <p:cNvSpPr txBox="1"/>
            <p:nvPr/>
          </p:nvSpPr>
          <p:spPr>
            <a:xfrm>
              <a:off x="2984065" y="819412"/>
              <a:ext cx="1543540" cy="180497"/>
            </a:xfrm>
            <a:prstGeom prst="rect">
              <a:avLst/>
            </a:prstGeom>
            <a:ln w="12700" cmpd="sng">
              <a:noFill/>
            </a:ln>
          </p:spPr>
          <p:txBody>
            <a:bodyPr wrap="square">
              <a:spAutoFit/>
            </a:bodyPr>
            <a:lstStyle/>
            <a:p>
              <a:pPr algn="l">
                <a:defRPr lang="ja-JP" altLang="en-US"/>
              </a:pPr>
              <a:r>
                <a:rPr lang="ja-JP" altLang="en-US" sz="1100" dirty="0">
                  <a:latin typeface="HG丸ｺﾞｼｯｸM-PRO"/>
                  <a:ea typeface="HG丸ｺﾞｼｯｸM-PRO"/>
                </a:rPr>
                <a:t>・創業サポート窓口</a:t>
              </a:r>
            </a:p>
          </p:txBody>
        </p:sp>
      </p:grpSp>
      <p:sp>
        <p:nvSpPr>
          <p:cNvPr id="1173" name="テキスト 153"/>
          <p:cNvSpPr txBox="1"/>
          <p:nvPr/>
        </p:nvSpPr>
        <p:spPr>
          <a:xfrm>
            <a:off x="5894248" y="7514123"/>
            <a:ext cx="363289" cy="261610"/>
          </a:xfrm>
          <a:prstGeom prst="rect">
            <a:avLst/>
          </a:prstGeom>
          <a:ln w="6350" cmpd="sng"/>
        </p:spPr>
        <p:txBody>
          <a:bodyPr>
            <a:spAutoFit/>
          </a:bodyPr>
          <a:lstStyle/>
          <a:p>
            <a:pPr>
              <a:defRPr lang="ja-JP" altLang="en-US"/>
            </a:pPr>
            <a:endParaRPr lang="ja-JP" altLang="en-US" sz="1100" dirty="0">
              <a:latin typeface="HG丸ｺﾞｼｯｸM-PRO"/>
              <a:ea typeface="HG丸ｺﾞｼｯｸM-PRO"/>
            </a:endParaRPr>
          </a:p>
        </p:txBody>
      </p:sp>
      <p:grpSp>
        <p:nvGrpSpPr>
          <p:cNvPr id="1177" name="グループ 86"/>
          <p:cNvGrpSpPr/>
          <p:nvPr/>
        </p:nvGrpSpPr>
        <p:grpSpPr>
          <a:xfrm>
            <a:off x="1194955" y="3478974"/>
            <a:ext cx="4641777" cy="384417"/>
            <a:chOff x="1194955" y="3478974"/>
            <a:chExt cx="4850076" cy="384417"/>
          </a:xfrm>
        </p:grpSpPr>
        <p:sp>
          <p:nvSpPr>
            <p:cNvPr id="1178" name="四角形 179"/>
            <p:cNvSpPr/>
            <p:nvPr/>
          </p:nvSpPr>
          <p:spPr>
            <a:xfrm>
              <a:off x="1194955" y="3567545"/>
              <a:ext cx="4398818" cy="225136"/>
            </a:xfrm>
            <a:prstGeom prst="rect">
              <a:avLst/>
            </a:prstGeom>
            <a:solidFill>
              <a:srgbClr val="0070C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179" name="図形 180"/>
            <p:cNvSpPr/>
            <p:nvPr/>
          </p:nvSpPr>
          <p:spPr>
            <a:xfrm rot="5400000">
              <a:off x="5587281" y="3405641"/>
              <a:ext cx="384417" cy="531094"/>
            </a:xfrm>
            <a:prstGeom prst="triangle">
              <a:avLst>
                <a:gd name="adj" fmla="val 51111"/>
              </a:avLst>
            </a:prstGeom>
            <a:solidFill>
              <a:srgbClr val="0070C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180" name="テキスト ボックス 193"/>
            <p:cNvSpPr txBox="1"/>
            <p:nvPr/>
          </p:nvSpPr>
          <p:spPr>
            <a:xfrm>
              <a:off x="3130854" y="3547272"/>
              <a:ext cx="586837" cy="253023"/>
            </a:xfrm>
            <a:prstGeom prst="rect">
              <a:avLst/>
            </a:prstGeom>
            <a:noFill/>
          </p:spPr>
          <p:txBody>
            <a:bodyPr wrap="none" rtlCol="0">
              <a:spAutoFit/>
            </a:bodyPr>
            <a:lstStyle/>
            <a:p>
              <a:r>
                <a:rPr kumimoji="1" lang="ja-JP" altLang="en-US" sz="1050" b="1" dirty="0">
                  <a:solidFill>
                    <a:schemeClr val="bg1"/>
                  </a:solidFill>
                  <a:latin typeface="HG丸ｺﾞｼｯｸM-PRO"/>
                  <a:ea typeface="HG丸ｺﾞｼｯｸM-PRO"/>
                </a:rPr>
                <a:t>創業前</a:t>
              </a:r>
            </a:p>
          </p:txBody>
        </p:sp>
      </p:grpSp>
      <p:grpSp>
        <p:nvGrpSpPr>
          <p:cNvPr id="1181" name="グループ 221"/>
          <p:cNvGrpSpPr/>
          <p:nvPr/>
        </p:nvGrpSpPr>
        <p:grpSpPr>
          <a:xfrm>
            <a:off x="5838825" y="3479598"/>
            <a:ext cx="778249" cy="376330"/>
            <a:chOff x="5935673" y="3473824"/>
            <a:chExt cx="681401" cy="347382"/>
          </a:xfrm>
        </p:grpSpPr>
        <p:grpSp>
          <p:nvGrpSpPr>
            <p:cNvPr id="1182" name="グループ 183"/>
            <p:cNvGrpSpPr/>
            <p:nvPr/>
          </p:nvGrpSpPr>
          <p:grpSpPr>
            <a:xfrm>
              <a:off x="5935710" y="3473824"/>
              <a:ext cx="681364" cy="347382"/>
              <a:chOff x="2374533" y="3448993"/>
              <a:chExt cx="2832840" cy="347382"/>
            </a:xfrm>
          </p:grpSpPr>
          <p:sp>
            <p:nvSpPr>
              <p:cNvPr id="1183" name="四角形 179"/>
              <p:cNvSpPr/>
              <p:nvPr/>
            </p:nvSpPr>
            <p:spPr>
              <a:xfrm>
                <a:off x="2374533" y="3521358"/>
                <a:ext cx="1352716" cy="208965"/>
              </a:xfrm>
              <a:prstGeom prst="rect">
                <a:avLst/>
              </a:prstGeom>
              <a:solidFill>
                <a:srgbClr val="C0000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184" name="図形 180"/>
              <p:cNvSpPr/>
              <p:nvPr/>
            </p:nvSpPr>
            <p:spPr>
              <a:xfrm rot="5400000">
                <a:off x="4171956" y="2760958"/>
                <a:ext cx="347382" cy="1723452"/>
              </a:xfrm>
              <a:prstGeom prst="triangle">
                <a:avLst/>
              </a:prstGeom>
              <a:solidFill>
                <a:srgbClr val="C0000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grpSp>
        <p:sp>
          <p:nvSpPr>
            <p:cNvPr id="1185" name="テキスト ボックス 197"/>
            <p:cNvSpPr txBox="1"/>
            <p:nvPr/>
          </p:nvSpPr>
          <p:spPr>
            <a:xfrm>
              <a:off x="5935673" y="3518006"/>
              <a:ext cx="586837" cy="233560"/>
            </a:xfrm>
            <a:prstGeom prst="rect">
              <a:avLst/>
            </a:prstGeom>
            <a:noFill/>
          </p:spPr>
          <p:txBody>
            <a:bodyPr wrap="none" rtlCol="0">
              <a:spAutoFit/>
            </a:bodyPr>
            <a:lstStyle/>
            <a:p>
              <a:r>
                <a:rPr kumimoji="1" lang="ja-JP" altLang="en-US" sz="1050" b="1" dirty="0">
                  <a:solidFill>
                    <a:schemeClr val="bg1"/>
                  </a:solidFill>
                  <a:latin typeface="HG丸ｺﾞｼｯｸM-PRO"/>
                  <a:ea typeface="HG丸ｺﾞｼｯｸM-PRO"/>
                </a:rPr>
                <a:t>創業後</a:t>
              </a:r>
            </a:p>
          </p:txBody>
        </p:sp>
      </p:grpSp>
      <p:grpSp>
        <p:nvGrpSpPr>
          <p:cNvPr id="1186" name="グループ 227"/>
          <p:cNvGrpSpPr/>
          <p:nvPr/>
        </p:nvGrpSpPr>
        <p:grpSpPr>
          <a:xfrm>
            <a:off x="1191149" y="3884339"/>
            <a:ext cx="5428233" cy="549949"/>
            <a:chOff x="1191149" y="3860426"/>
            <a:chExt cx="5428233" cy="507645"/>
          </a:xfrm>
        </p:grpSpPr>
        <p:grpSp>
          <p:nvGrpSpPr>
            <p:cNvPr id="1187" name="グループ 225"/>
            <p:cNvGrpSpPr/>
            <p:nvPr/>
          </p:nvGrpSpPr>
          <p:grpSpPr>
            <a:xfrm>
              <a:off x="1191149" y="3860426"/>
              <a:ext cx="5315446" cy="507645"/>
              <a:chOff x="1191149" y="3860426"/>
              <a:chExt cx="5315446" cy="507645"/>
            </a:xfrm>
          </p:grpSpPr>
        </p:grpSp>
      </p:grpSp>
      <p:graphicFrame>
        <p:nvGraphicFramePr>
          <p:cNvPr id="1188" name="四角形 112"/>
          <p:cNvGraphicFramePr>
            <a:graphicFrameLocks noGrp="1"/>
          </p:cNvGraphicFramePr>
          <p:nvPr/>
        </p:nvGraphicFramePr>
        <p:xfrm>
          <a:off x="1194954" y="3923006"/>
          <a:ext cx="5424916" cy="1749660"/>
        </p:xfrm>
        <a:graphic>
          <a:graphicData uri="http://schemas.openxmlformats.org/drawingml/2006/table">
            <a:tbl>
              <a:tblPr firstRow="1" bandRow="1">
                <a:tableStyleId>{5C22544A-7EE6-4342-B048-85BDC9FD1C3A}</a:tableStyleId>
              </a:tblPr>
              <a:tblGrid>
                <a:gridCol w="800821">
                  <a:extLst>
                    <a:ext uri="{9D8B030D-6E8A-4147-A177-3AD203B41FA5}">
                      <a16:colId xmlns:a16="http://schemas.microsoft.com/office/drawing/2014/main" val="20000"/>
                    </a:ext>
                  </a:extLst>
                </a:gridCol>
                <a:gridCol w="749155">
                  <a:extLst>
                    <a:ext uri="{9D8B030D-6E8A-4147-A177-3AD203B41FA5}">
                      <a16:colId xmlns:a16="http://schemas.microsoft.com/office/drawing/2014/main" val="20001"/>
                    </a:ext>
                  </a:extLst>
                </a:gridCol>
                <a:gridCol w="774988">
                  <a:extLst>
                    <a:ext uri="{9D8B030D-6E8A-4147-A177-3AD203B41FA5}">
                      <a16:colId xmlns:a16="http://schemas.microsoft.com/office/drawing/2014/main" val="20002"/>
                    </a:ext>
                  </a:extLst>
                </a:gridCol>
                <a:gridCol w="774988">
                  <a:extLst>
                    <a:ext uri="{9D8B030D-6E8A-4147-A177-3AD203B41FA5}">
                      <a16:colId xmlns:a16="http://schemas.microsoft.com/office/drawing/2014/main" val="20003"/>
                    </a:ext>
                  </a:extLst>
                </a:gridCol>
                <a:gridCol w="774988">
                  <a:extLst>
                    <a:ext uri="{9D8B030D-6E8A-4147-A177-3AD203B41FA5}">
                      <a16:colId xmlns:a16="http://schemas.microsoft.com/office/drawing/2014/main" val="20004"/>
                    </a:ext>
                  </a:extLst>
                </a:gridCol>
                <a:gridCol w="774988">
                  <a:extLst>
                    <a:ext uri="{9D8B030D-6E8A-4147-A177-3AD203B41FA5}">
                      <a16:colId xmlns:a16="http://schemas.microsoft.com/office/drawing/2014/main" val="20005"/>
                    </a:ext>
                  </a:extLst>
                </a:gridCol>
                <a:gridCol w="774988">
                  <a:extLst>
                    <a:ext uri="{9D8B030D-6E8A-4147-A177-3AD203B41FA5}">
                      <a16:colId xmlns:a16="http://schemas.microsoft.com/office/drawing/2014/main" val="20006"/>
                    </a:ext>
                  </a:extLst>
                </a:gridCol>
              </a:tblGrid>
              <a:tr h="589462">
                <a:tc>
                  <a:txBody>
                    <a:bodyPr/>
                    <a:lstStyle/>
                    <a:p>
                      <a:r>
                        <a:rPr kumimoji="1" lang="ja-JP" altLang="en-US" sz="900" dirty="0">
                          <a:latin typeface="HG丸ｺﾞｼｯｸM-PRO"/>
                          <a:ea typeface="HG丸ｺﾞｼｯｸM-PRO"/>
                        </a:rPr>
                        <a:t>ターゲット市場の見つけ方</a:t>
                      </a:r>
                      <a:endParaRPr kumimoji="1" lang="ja-JP" altLang="en-US" sz="1200" dirty="0">
                        <a:latin typeface="HG丸ｺﾞｼｯｸM-PRO"/>
                        <a:ea typeface="HG丸ｺﾞｼｯｸM-PRO"/>
                      </a:endParaRPr>
                    </a:p>
                  </a:txBody>
                  <a:tcPr anchor="ctr">
                    <a:solidFill>
                      <a:srgbClr val="0070C0"/>
                    </a:solidFill>
                  </a:tcPr>
                </a:tc>
                <a:tc>
                  <a:txBody>
                    <a:bodyPr/>
                    <a:lstStyle/>
                    <a:p>
                      <a:r>
                        <a:rPr kumimoji="1" lang="ja-JP" altLang="en-US" sz="900" dirty="0">
                          <a:latin typeface="HG丸ｺﾞｼｯｸM-PRO"/>
                          <a:ea typeface="HG丸ｺﾞｼｯｸM-PRO"/>
                        </a:rPr>
                        <a:t>ビジネスモデルの構築</a:t>
                      </a:r>
                    </a:p>
                  </a:txBody>
                  <a:tcPr anchor="ctr">
                    <a:solidFill>
                      <a:srgbClr val="0070C0"/>
                    </a:solidFill>
                  </a:tcPr>
                </a:tc>
                <a:tc>
                  <a:txBody>
                    <a:bodyPr/>
                    <a:lstStyle/>
                    <a:p>
                      <a:r>
                        <a:rPr kumimoji="1" lang="ja-JP" altLang="en-US" sz="900" dirty="0">
                          <a:latin typeface="HG丸ｺﾞｼｯｸM-PRO"/>
                          <a:ea typeface="HG丸ｺﾞｼｯｸM-PRO"/>
                        </a:rPr>
                        <a:t>商品サービスと販売方法</a:t>
                      </a:r>
                    </a:p>
                  </a:txBody>
                  <a:tcPr anchor="ctr">
                    <a:solidFill>
                      <a:srgbClr val="0070C0"/>
                    </a:solidFill>
                  </a:tcPr>
                </a:tc>
                <a:tc>
                  <a:txBody>
                    <a:bodyPr/>
                    <a:lstStyle/>
                    <a:p>
                      <a:r>
                        <a:rPr kumimoji="1" lang="ja-JP" altLang="en-US" sz="900" dirty="0">
                          <a:latin typeface="HG丸ｺﾞｼｯｸM-PRO"/>
                          <a:ea typeface="HG丸ｺﾞｼｯｸM-PRO"/>
                        </a:rPr>
                        <a:t>資金調達</a:t>
                      </a:r>
                    </a:p>
                  </a:txBody>
                  <a:tcPr anchor="ctr">
                    <a:solidFill>
                      <a:srgbClr val="0070C0"/>
                    </a:solidFill>
                  </a:tcPr>
                </a:tc>
                <a:tc>
                  <a:txBody>
                    <a:bodyPr/>
                    <a:lstStyle/>
                    <a:p>
                      <a:r>
                        <a:rPr kumimoji="1" lang="ja-JP" altLang="en-US" sz="900" dirty="0">
                          <a:latin typeface="HG丸ｺﾞｼｯｸM-PRO"/>
                          <a:ea typeface="HG丸ｺﾞｼｯｸM-PRO"/>
                        </a:rPr>
                        <a:t>事業計画の作成</a:t>
                      </a:r>
                    </a:p>
                  </a:txBody>
                  <a:tcPr anchor="ctr">
                    <a:solidFill>
                      <a:srgbClr val="0070C0"/>
                    </a:solidFill>
                  </a:tcPr>
                </a:tc>
                <a:tc>
                  <a:txBody>
                    <a:bodyPr/>
                    <a:lstStyle/>
                    <a:p>
                      <a:r>
                        <a:rPr kumimoji="1" lang="ja-JP" altLang="en-US" sz="900" dirty="0">
                          <a:latin typeface="HG丸ｺﾞｼｯｸM-PRO"/>
                          <a:ea typeface="HG丸ｺﾞｼｯｸM-PRO"/>
                        </a:rPr>
                        <a:t>許認可、手続き</a:t>
                      </a:r>
                    </a:p>
                  </a:txBody>
                  <a:tcPr anchor="ctr">
                    <a:solidFill>
                      <a:srgbClr val="0070C0"/>
                    </a:solidFill>
                  </a:tcPr>
                </a:tc>
                <a:tc>
                  <a:txBody>
                    <a:bodyPr/>
                    <a:lstStyle/>
                    <a:p>
                      <a:r>
                        <a:rPr kumimoji="1" lang="ja-JP" altLang="en-US" sz="900" dirty="0">
                          <a:latin typeface="HG丸ｺﾞｼｯｸM-PRO"/>
                          <a:ea typeface="HG丸ｺﾞｼｯｸM-PRO"/>
                        </a:rPr>
                        <a:t>創業後のフォロー</a:t>
                      </a:r>
                    </a:p>
                  </a:txBody>
                  <a:tcPr anchor="ctr">
                    <a:solidFill>
                      <a:srgbClr val="C00000"/>
                    </a:solidFill>
                  </a:tcPr>
                </a:tc>
                <a:extLst>
                  <a:ext uri="{0D108BD9-81ED-4DB2-BD59-A6C34878D82A}">
                    <a16:rowId xmlns:a16="http://schemas.microsoft.com/office/drawing/2014/main" val="10000"/>
                  </a:ext>
                </a:extLst>
              </a:tr>
              <a:tr h="1160198">
                <a:tc>
                  <a:txBody>
                    <a:bodyPr/>
                    <a:lstStyle/>
                    <a:p>
                      <a:endParaRPr kumimoji="1" lang="ja-JP" altLang="en-US" sz="900" dirty="0">
                        <a:latin typeface="HG丸ｺﾞｼｯｸM-PRO"/>
                        <a:ea typeface="HG丸ｺﾞｼｯｸM-PRO"/>
                      </a:endParaRPr>
                    </a:p>
                  </a:txBody>
                  <a:tcPr>
                    <a:noFill/>
                  </a:tcPr>
                </a:tc>
                <a:tc>
                  <a:txBody>
                    <a:bodyPr/>
                    <a:lstStyle/>
                    <a:p>
                      <a:endParaRPr kumimoji="1" lang="ja-JP" altLang="en-US" sz="900" dirty="0">
                        <a:latin typeface="HG丸ｺﾞｼｯｸM-PRO"/>
                        <a:ea typeface="HG丸ｺﾞｼｯｸM-PRO"/>
                      </a:endParaRPr>
                    </a:p>
                  </a:txBody>
                  <a:tcPr>
                    <a:noFill/>
                  </a:tcPr>
                </a:tc>
                <a:tc>
                  <a:txBody>
                    <a:bodyPr/>
                    <a:lstStyle/>
                    <a:p>
                      <a:endParaRPr kumimoji="1" lang="ja-JP" altLang="en-US" sz="900" dirty="0">
                        <a:latin typeface="HG丸ｺﾞｼｯｸM-PRO"/>
                        <a:ea typeface="HG丸ｺﾞｼｯｸM-PRO"/>
                      </a:endParaRPr>
                    </a:p>
                  </a:txBody>
                  <a:tcPr>
                    <a:noFill/>
                  </a:tcPr>
                </a:tc>
                <a:tc>
                  <a:txBody>
                    <a:bodyPr/>
                    <a:lstStyle/>
                    <a:p>
                      <a:endParaRPr kumimoji="1" lang="ja-JP" altLang="en-US" sz="900" dirty="0">
                        <a:latin typeface="HG丸ｺﾞｼｯｸM-PRO"/>
                        <a:ea typeface="HG丸ｺﾞｼｯｸM-PRO"/>
                      </a:endParaRPr>
                    </a:p>
                  </a:txBody>
                  <a:tcPr>
                    <a:noFill/>
                  </a:tcPr>
                </a:tc>
                <a:tc>
                  <a:txBody>
                    <a:bodyPr/>
                    <a:lstStyle/>
                    <a:p>
                      <a:endParaRPr kumimoji="1" lang="ja-JP" altLang="en-US" sz="900" dirty="0">
                        <a:latin typeface="HG丸ｺﾞｼｯｸM-PRO"/>
                        <a:ea typeface="HG丸ｺﾞｼｯｸM-PRO"/>
                      </a:endParaRPr>
                    </a:p>
                  </a:txBody>
                  <a:tcPr>
                    <a:noFill/>
                  </a:tcPr>
                </a:tc>
                <a:tc>
                  <a:txBody>
                    <a:bodyPr/>
                    <a:lstStyle/>
                    <a:p>
                      <a:endParaRPr kumimoji="1" lang="ja-JP" altLang="en-US" sz="900" dirty="0">
                        <a:latin typeface="HG丸ｺﾞｼｯｸM-PRO"/>
                        <a:ea typeface="HG丸ｺﾞｼｯｸM-PRO"/>
                      </a:endParaRPr>
                    </a:p>
                  </a:txBody>
                  <a:tcPr>
                    <a:noFill/>
                  </a:tcPr>
                </a:tc>
                <a:tc>
                  <a:txBody>
                    <a:bodyPr/>
                    <a:lstStyle/>
                    <a:p>
                      <a:endParaRPr kumimoji="1" lang="ja-JP" altLang="en-US" sz="1200" dirty="0">
                        <a:latin typeface="HG丸ｺﾞｼｯｸM-PRO"/>
                        <a:ea typeface="HG丸ｺﾞｼｯｸM-PRO"/>
                      </a:endParaRPr>
                    </a:p>
                  </a:txBody>
                  <a:tcPr>
                    <a:noFill/>
                  </a:tcPr>
                </a:tc>
                <a:extLst>
                  <a:ext uri="{0D108BD9-81ED-4DB2-BD59-A6C34878D82A}">
                    <a16:rowId xmlns:a16="http://schemas.microsoft.com/office/drawing/2014/main" val="10001"/>
                  </a:ext>
                </a:extLst>
              </a:tr>
            </a:tbl>
          </a:graphicData>
        </a:graphic>
      </p:graphicFrame>
      <p:grpSp>
        <p:nvGrpSpPr>
          <p:cNvPr id="1189" name="グループ 90"/>
          <p:cNvGrpSpPr/>
          <p:nvPr/>
        </p:nvGrpSpPr>
        <p:grpSpPr>
          <a:xfrm>
            <a:off x="1190625" y="4525442"/>
            <a:ext cx="5414942" cy="380146"/>
            <a:chOff x="1190625" y="4516900"/>
            <a:chExt cx="5414942" cy="380146"/>
          </a:xfrm>
        </p:grpSpPr>
        <p:sp>
          <p:nvSpPr>
            <p:cNvPr id="1190" name="四角形 179"/>
            <p:cNvSpPr/>
            <p:nvPr/>
          </p:nvSpPr>
          <p:spPr>
            <a:xfrm>
              <a:off x="1190625" y="4600983"/>
              <a:ext cx="5033544" cy="225136"/>
            </a:xfrm>
            <a:prstGeom prst="rect">
              <a:avLst/>
            </a:prstGeom>
            <a:solidFill>
              <a:srgbClr val="0070C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191" name="図形 180"/>
            <p:cNvSpPr/>
            <p:nvPr/>
          </p:nvSpPr>
          <p:spPr>
            <a:xfrm rot="5400000">
              <a:off x="6150676" y="4442155"/>
              <a:ext cx="380146" cy="529641"/>
            </a:xfrm>
            <a:prstGeom prst="triangle">
              <a:avLst/>
            </a:prstGeom>
            <a:solidFill>
              <a:srgbClr val="0070C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192" name="テキスト ボックス 193"/>
            <p:cNvSpPr txBox="1"/>
            <p:nvPr/>
          </p:nvSpPr>
          <p:spPr>
            <a:xfrm>
              <a:off x="1190625" y="4581525"/>
              <a:ext cx="4886324" cy="253023"/>
            </a:xfrm>
            <a:prstGeom prst="rect">
              <a:avLst/>
            </a:prstGeom>
            <a:noFill/>
          </p:spPr>
          <p:txBody>
            <a:bodyPr wrap="square" rtlCol="0">
              <a:spAutoFit/>
            </a:bodyPr>
            <a:lstStyle/>
            <a:p>
              <a:pPr algn="ctr"/>
              <a:r>
                <a:rPr kumimoji="1" lang="ja-JP" altLang="en-US" sz="1050" b="1" dirty="0">
                  <a:solidFill>
                    <a:schemeClr val="bg1"/>
                  </a:solidFill>
                  <a:latin typeface="HG丸ｺﾞｼｯｸM-PRO"/>
                  <a:ea typeface="HG丸ｺﾞｼｯｸM-PRO"/>
                </a:rPr>
                <a:t>三浦市</a:t>
              </a:r>
              <a:r>
                <a:rPr kumimoji="1" lang="ja-JP" altLang="en-US" sz="900" b="0" dirty="0">
                  <a:solidFill>
                    <a:schemeClr val="bg1"/>
                  </a:solidFill>
                  <a:latin typeface="HG丸ｺﾞｼｯｸM-PRO"/>
                  <a:ea typeface="HG丸ｺﾞｼｯｸM-PRO"/>
                </a:rPr>
                <a:t>（創業相談窓口）</a:t>
              </a:r>
              <a:endParaRPr kumimoji="1" lang="ja-JP" altLang="en-US" sz="1050" b="0" dirty="0">
                <a:solidFill>
                  <a:schemeClr val="bg1"/>
                </a:solidFill>
                <a:latin typeface="HG丸ｺﾞｼｯｸM-PRO"/>
                <a:ea typeface="HG丸ｺﾞｼｯｸM-PRO"/>
              </a:endParaRPr>
            </a:p>
          </p:txBody>
        </p:sp>
      </p:grpSp>
      <p:grpSp>
        <p:nvGrpSpPr>
          <p:cNvPr id="1193" name="グループ 88"/>
          <p:cNvGrpSpPr/>
          <p:nvPr/>
        </p:nvGrpSpPr>
        <p:grpSpPr>
          <a:xfrm>
            <a:off x="1171575" y="4939562"/>
            <a:ext cx="5434954" cy="381000"/>
            <a:chOff x="1171575" y="4922478"/>
            <a:chExt cx="5434954" cy="381000"/>
          </a:xfrm>
        </p:grpSpPr>
        <p:sp>
          <p:nvSpPr>
            <p:cNvPr id="1194" name="四角形 179"/>
            <p:cNvSpPr/>
            <p:nvPr/>
          </p:nvSpPr>
          <p:spPr>
            <a:xfrm>
              <a:off x="1194954" y="5010150"/>
              <a:ext cx="5015347" cy="219075"/>
            </a:xfrm>
            <a:prstGeom prst="rect">
              <a:avLst/>
            </a:prstGeom>
            <a:solidFill>
              <a:srgbClr val="0070C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195" name="図形 180"/>
            <p:cNvSpPr/>
            <p:nvPr/>
          </p:nvSpPr>
          <p:spPr>
            <a:xfrm rot="5400000">
              <a:off x="6151710" y="4848659"/>
              <a:ext cx="381000" cy="528638"/>
            </a:xfrm>
            <a:prstGeom prst="triangle">
              <a:avLst/>
            </a:prstGeom>
            <a:solidFill>
              <a:srgbClr val="0070C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196" name="テキスト ボックス 193"/>
            <p:cNvSpPr txBox="1"/>
            <p:nvPr/>
          </p:nvSpPr>
          <p:spPr>
            <a:xfrm>
              <a:off x="1171575" y="4981575"/>
              <a:ext cx="5029200" cy="246221"/>
            </a:xfrm>
            <a:prstGeom prst="rect">
              <a:avLst/>
            </a:prstGeom>
            <a:noFill/>
          </p:spPr>
          <p:txBody>
            <a:bodyPr wrap="square" rtlCol="0">
              <a:spAutoFit/>
            </a:bodyPr>
            <a:lstStyle/>
            <a:p>
              <a:pPr algn="ctr"/>
              <a:r>
                <a:rPr kumimoji="1" lang="ja-JP" altLang="en-US" sz="1000" b="1" dirty="0">
                  <a:solidFill>
                    <a:schemeClr val="bg1"/>
                  </a:solidFill>
                  <a:latin typeface="HG丸ｺﾞｼｯｸM-PRO"/>
                  <a:ea typeface="HG丸ｺﾞｼｯｸM-PRO"/>
                </a:rPr>
                <a:t>三浦商工会議所</a:t>
              </a:r>
              <a:r>
                <a:rPr kumimoji="1" lang="ja-JP" altLang="en-US" sz="900" b="0" dirty="0">
                  <a:solidFill>
                    <a:schemeClr val="bg1"/>
                  </a:solidFill>
                  <a:latin typeface="HG丸ｺﾞｼｯｸM-PRO"/>
                  <a:ea typeface="HG丸ｺﾞｼｯｸM-PRO"/>
                </a:rPr>
                <a:t>（ワンストップ相談窓口）　</a:t>
              </a:r>
              <a:r>
                <a:rPr kumimoji="1" lang="ja-JP" altLang="en-US" sz="1000" b="1" dirty="0">
                  <a:solidFill>
                    <a:schemeClr val="bg1"/>
                  </a:solidFill>
                  <a:latin typeface="HG丸ｺﾞｼｯｸM-PRO"/>
                  <a:ea typeface="HG丸ｺﾞｼｯｸM-PRO"/>
                </a:rPr>
                <a:t>三浦半島地域活性化協議会</a:t>
              </a:r>
              <a:r>
                <a:rPr kumimoji="1" lang="ja-JP" altLang="en-US" sz="900" b="0" dirty="0">
                  <a:solidFill>
                    <a:schemeClr val="bg1"/>
                  </a:solidFill>
                  <a:latin typeface="HG丸ｺﾞｼｯｸM-PRO"/>
                  <a:ea typeface="HG丸ｺﾞｼｯｸM-PRO"/>
                </a:rPr>
                <a:t>（実践型創業塾）</a:t>
              </a:r>
              <a:endParaRPr kumimoji="1" lang="ja-JP" altLang="en-US" sz="1050" b="0" dirty="0">
                <a:solidFill>
                  <a:schemeClr val="bg1"/>
                </a:solidFill>
                <a:latin typeface="HG丸ｺﾞｼｯｸM-PRO"/>
                <a:ea typeface="HG丸ｺﾞｼｯｸM-PRO"/>
              </a:endParaRPr>
            </a:p>
          </p:txBody>
        </p:sp>
      </p:grpSp>
      <p:grpSp>
        <p:nvGrpSpPr>
          <p:cNvPr id="1197" name="グループ 92"/>
          <p:cNvGrpSpPr/>
          <p:nvPr/>
        </p:nvGrpSpPr>
        <p:grpSpPr>
          <a:xfrm>
            <a:off x="1032149" y="5366894"/>
            <a:ext cx="5586233" cy="632152"/>
            <a:chOff x="1032149" y="5379707"/>
            <a:chExt cx="5586233" cy="632152"/>
          </a:xfrm>
        </p:grpSpPr>
        <p:sp>
          <p:nvSpPr>
            <p:cNvPr id="1198" name="四角形 179"/>
            <p:cNvSpPr/>
            <p:nvPr/>
          </p:nvSpPr>
          <p:spPr>
            <a:xfrm>
              <a:off x="1190625" y="5486400"/>
              <a:ext cx="5029200" cy="392695"/>
            </a:xfrm>
            <a:prstGeom prst="rect">
              <a:avLst/>
            </a:prstGeom>
            <a:solidFill>
              <a:srgbClr val="0070C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199" name="図形 180"/>
            <p:cNvSpPr/>
            <p:nvPr/>
          </p:nvSpPr>
          <p:spPr>
            <a:xfrm rot="5400000">
              <a:off x="6031079" y="5424555"/>
              <a:ext cx="632152" cy="542455"/>
            </a:xfrm>
            <a:prstGeom prst="triangle">
              <a:avLst/>
            </a:prstGeom>
            <a:solidFill>
              <a:srgbClr val="0070C0"/>
            </a:solidFill>
            <a:ln w="25400" cap="flat" cmpd="sng" algn="ctr">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a:p>
          </p:txBody>
        </p:sp>
        <p:sp>
          <p:nvSpPr>
            <p:cNvPr id="1200" name="テキスト ボックス 193"/>
            <p:cNvSpPr txBox="1"/>
            <p:nvPr/>
          </p:nvSpPr>
          <p:spPr>
            <a:xfrm>
              <a:off x="1032149" y="5486400"/>
              <a:ext cx="5314951" cy="369332"/>
            </a:xfrm>
            <a:prstGeom prst="rect">
              <a:avLst/>
            </a:prstGeom>
            <a:noFill/>
          </p:spPr>
          <p:txBody>
            <a:bodyPr wrap="square" rtlCol="0">
              <a:spAutoFit/>
            </a:bodyPr>
            <a:lstStyle/>
            <a:p>
              <a:pPr algn="ctr"/>
              <a:r>
                <a:rPr kumimoji="1" lang="ja-JP" altLang="en-US" sz="900" b="1" dirty="0">
                  <a:solidFill>
                    <a:schemeClr val="bg1"/>
                  </a:solidFill>
                  <a:latin typeface="HG丸ｺﾞｼｯｸM-PRO"/>
                  <a:ea typeface="HG丸ｺﾞｼｯｸM-PRO"/>
                </a:rPr>
                <a:t>日本政策金融公庫、横浜銀行、かながわ信用金庫、湘南信用金庫、神奈川産業振興センター</a:t>
              </a:r>
              <a:endParaRPr kumimoji="1" lang="ja-JP" altLang="en-US" sz="900" b="0" dirty="0">
                <a:solidFill>
                  <a:schemeClr val="bg1"/>
                </a:solidFill>
                <a:latin typeface="HG丸ｺﾞｼｯｸM-PRO"/>
                <a:ea typeface="HG丸ｺﾞｼｯｸM-PRO"/>
              </a:endParaRPr>
            </a:p>
            <a:p>
              <a:pPr algn="ctr"/>
              <a:r>
                <a:rPr kumimoji="1" lang="ja-JP" altLang="en-US" sz="900" b="0" dirty="0">
                  <a:solidFill>
                    <a:schemeClr val="bg1"/>
                  </a:solidFill>
                  <a:latin typeface="HG丸ｺﾞｼｯｸM-PRO"/>
                  <a:ea typeface="HG丸ｺﾞｼｯｸM-PRO"/>
                </a:rPr>
                <a:t>（創業サポート窓口、創業応援窓口、ハンズオン支援）</a:t>
              </a:r>
              <a:endParaRPr kumimoji="1" lang="ja-JP" altLang="en-US" sz="1050" b="1" dirty="0">
                <a:solidFill>
                  <a:schemeClr val="bg1"/>
                </a:solidFill>
                <a:latin typeface="HG丸ｺﾞｼｯｸM-PRO"/>
                <a:ea typeface="HG丸ｺﾞｼｯｸM-PRO"/>
              </a:endParaRPr>
            </a:p>
          </p:txBody>
        </p:sp>
      </p:grpSp>
      <p:grpSp>
        <p:nvGrpSpPr>
          <p:cNvPr id="86" name="グループ 97"/>
          <p:cNvGrpSpPr/>
          <p:nvPr/>
        </p:nvGrpSpPr>
        <p:grpSpPr>
          <a:xfrm>
            <a:off x="1913117" y="7982595"/>
            <a:ext cx="1809750" cy="1089162"/>
            <a:chOff x="2009972" y="6871869"/>
            <a:chExt cx="1809750" cy="1005377"/>
          </a:xfrm>
        </p:grpSpPr>
        <p:grpSp>
          <p:nvGrpSpPr>
            <p:cNvPr id="87" name="グループ 156"/>
            <p:cNvGrpSpPr/>
            <p:nvPr/>
          </p:nvGrpSpPr>
          <p:grpSpPr>
            <a:xfrm>
              <a:off x="2097250" y="6871869"/>
              <a:ext cx="1652622" cy="629234"/>
              <a:chOff x="2972812" y="2033305"/>
              <a:chExt cx="1526186" cy="472684"/>
            </a:xfrm>
          </p:grpSpPr>
          <p:grpSp>
            <p:nvGrpSpPr>
              <p:cNvPr id="89" name="グループ 113"/>
              <p:cNvGrpSpPr/>
              <p:nvPr/>
            </p:nvGrpSpPr>
            <p:grpSpPr>
              <a:xfrm>
                <a:off x="2974310" y="2043652"/>
                <a:ext cx="1524688" cy="462337"/>
                <a:chOff x="1372195" y="1208748"/>
                <a:chExt cx="887836" cy="462486"/>
              </a:xfrm>
            </p:grpSpPr>
            <p:sp>
              <p:nvSpPr>
                <p:cNvPr id="91" name="四角形 89"/>
                <p:cNvSpPr/>
                <p:nvPr/>
              </p:nvSpPr>
              <p:spPr>
                <a:xfrm>
                  <a:off x="1372195" y="1208748"/>
                  <a:ext cx="887836" cy="462486"/>
                </a:xfrm>
                <a:prstGeom prst="rect">
                  <a:avLst/>
                </a:prstGeom>
                <a:solidFill>
                  <a:schemeClr val="bg1"/>
                </a:solidFill>
                <a:ln w="25400" cap="flat" cmpd="sng" algn="ctr">
                  <a:solidFill>
                    <a:srgbClr val="0066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sz="1100">
                    <a:latin typeface="HG丸ｺﾞｼｯｸM-PRO"/>
                    <a:ea typeface="HG丸ｺﾞｼｯｸM-PRO"/>
                  </a:endParaRPr>
                </a:p>
              </p:txBody>
            </p:sp>
            <p:sp>
              <p:nvSpPr>
                <p:cNvPr id="92" name="四角形 84"/>
                <p:cNvSpPr/>
                <p:nvPr/>
              </p:nvSpPr>
              <p:spPr>
                <a:xfrm>
                  <a:off x="1372220" y="1222090"/>
                  <a:ext cx="884930" cy="154204"/>
                </a:xfrm>
                <a:prstGeom prst="rect">
                  <a:avLst/>
                </a:prstGeom>
                <a:solidFill>
                  <a:schemeClr val="accent5"/>
                </a:solidFill>
                <a:ln w="25400" cap="flat" cmpd="sng" algn="ctr">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sz="1100">
                    <a:latin typeface="HG丸ｺﾞｼｯｸM-PRO"/>
                    <a:ea typeface="HG丸ｺﾞｼｯｸM-PRO"/>
                  </a:endParaRPr>
                </a:p>
              </p:txBody>
            </p:sp>
          </p:grpSp>
          <p:sp>
            <p:nvSpPr>
              <p:cNvPr id="90" name="テキスト 122"/>
              <p:cNvSpPr txBox="1"/>
              <p:nvPr/>
            </p:nvSpPr>
            <p:spPr>
              <a:xfrm>
                <a:off x="2972812" y="2033305"/>
                <a:ext cx="1521238" cy="170734"/>
              </a:xfrm>
              <a:prstGeom prst="rect">
                <a:avLst/>
              </a:prstGeom>
              <a:solidFill>
                <a:srgbClr val="86BFE7"/>
              </a:solidFill>
              <a:ln w="6350" cmpd="sng">
                <a:solidFill>
                  <a:srgbClr val="0070C0"/>
                </a:solidFill>
              </a:ln>
            </p:spPr>
            <p:txBody>
              <a:bodyPr wrap="square">
                <a:spAutoFit/>
              </a:bodyPr>
              <a:lstStyle/>
              <a:p>
                <a:pPr algn="ctr">
                  <a:defRPr lang="ja-JP" altLang="en-US"/>
                </a:pPr>
                <a:r>
                  <a:rPr lang="ja-JP" altLang="en-US" sz="1000" b="1" dirty="0">
                    <a:solidFill>
                      <a:schemeClr val="bg1"/>
                    </a:solidFill>
                    <a:latin typeface="HG丸ｺﾞｼｯｸM-PRO"/>
                    <a:ea typeface="HG丸ｺﾞｼｯｸM-PRO"/>
                  </a:rPr>
                  <a:t>神奈川産業振興センター</a:t>
                </a:r>
                <a:endParaRPr lang="ja-JP" altLang="en-US" sz="1000" dirty="0">
                  <a:latin typeface="HG丸ｺﾞｼｯｸM-PRO"/>
                  <a:ea typeface="HG丸ｺﾞｼｯｸM-PRO"/>
                </a:endParaRPr>
              </a:p>
            </p:txBody>
          </p:sp>
        </p:grpSp>
        <p:sp>
          <p:nvSpPr>
            <p:cNvPr id="88" name="テキスト 96"/>
            <p:cNvSpPr txBox="1"/>
            <p:nvPr/>
          </p:nvSpPr>
          <p:spPr>
            <a:xfrm>
              <a:off x="2009972" y="7166995"/>
              <a:ext cx="1809750" cy="710251"/>
            </a:xfrm>
            <a:prstGeom prst="rect">
              <a:avLst/>
            </a:prstGeom>
            <a:ln w="12700" cmpd="sng">
              <a:noFill/>
            </a:ln>
          </p:spPr>
          <p:txBody>
            <a:bodyPr wrap="square">
              <a:spAutoFit/>
            </a:bodyPr>
            <a:lstStyle/>
            <a:p>
              <a:pPr algn="l">
                <a:defRPr lang="ja-JP" altLang="en-US"/>
              </a:pPr>
              <a:r>
                <a:rPr lang="ja-JP" altLang="en-US" sz="1100" b="0" dirty="0">
                  <a:solidFill>
                    <a:schemeClr val="tx1"/>
                  </a:solidFill>
                  <a:latin typeface="HG丸ｺﾞｼｯｸM-PRO"/>
                  <a:ea typeface="HG丸ｺﾞｼｯｸM-PRO"/>
                </a:rPr>
                <a:t>　</a:t>
              </a:r>
              <a:r>
                <a:rPr lang="ja-JP" altLang="en-US" sz="1100" dirty="0">
                  <a:latin typeface="HG丸ｺﾞｼｯｸM-PRO"/>
                  <a:ea typeface="HG丸ｺﾞｼｯｸM-PRO"/>
                </a:rPr>
                <a:t>・</a:t>
              </a:r>
              <a:r>
                <a:rPr lang="ja-JP" altLang="en-US" sz="1100" u="sng" dirty="0">
                  <a:latin typeface="HG丸ｺﾞｼｯｸM-PRO"/>
                  <a:ea typeface="HG丸ｺﾞｼｯｸM-PRO"/>
                </a:rPr>
                <a:t>創業サポート窓口</a:t>
              </a:r>
              <a:r>
                <a:rPr lang="ja-JP" altLang="en-US" sz="1100" b="0" dirty="0">
                  <a:solidFill>
                    <a:schemeClr val="tx1"/>
                  </a:solidFill>
                  <a:latin typeface="HG丸ｺﾞｼｯｸM-PRO"/>
                  <a:ea typeface="HG丸ｺﾞｼｯｸM-PRO"/>
                </a:rPr>
                <a:t>　</a:t>
              </a:r>
              <a:endParaRPr lang="ja-JP" altLang="en-US" sz="1100" b="0" dirty="0">
                <a:latin typeface="HG丸ｺﾞｼｯｸM-PRO"/>
                <a:ea typeface="HG丸ｺﾞｼｯｸM-PRO"/>
              </a:endParaRPr>
            </a:p>
            <a:p>
              <a:pPr algn="l">
                <a:defRPr lang="ja-JP" altLang="en-US"/>
              </a:pPr>
              <a:r>
                <a:rPr lang="ja-JP" altLang="en-US" sz="1100" b="0" dirty="0">
                  <a:solidFill>
                    <a:schemeClr val="tx1"/>
                  </a:solidFill>
                  <a:latin typeface="HG丸ｺﾞｼｯｸM-PRO"/>
                  <a:ea typeface="HG丸ｺﾞｼｯｸM-PRO"/>
                </a:rPr>
                <a:t>　　</a:t>
              </a:r>
              <a:endParaRPr lang="ja-JP" altLang="en-US" sz="1100" b="0" dirty="0">
                <a:latin typeface="HG丸ｺﾞｼｯｸM-PRO"/>
                <a:ea typeface="HG丸ｺﾞｼｯｸM-PRO"/>
              </a:endParaRPr>
            </a:p>
            <a:p>
              <a:pPr algn="l">
                <a:defRPr lang="ja-JP" altLang="en-US"/>
              </a:pPr>
              <a:endParaRPr lang="ja-JP" altLang="en-US" sz="1100" b="0" dirty="0">
                <a:latin typeface="HG丸ｺﾞｼｯｸM-PRO"/>
                <a:ea typeface="HG丸ｺﾞｼｯｸM-PRO"/>
              </a:endParaRPr>
            </a:p>
            <a:p>
              <a:pPr algn="l">
                <a:defRPr lang="ja-JP" altLang="en-US"/>
              </a:pPr>
              <a:endParaRPr lang="ja-JP" altLang="en-US" sz="1100" dirty="0">
                <a:latin typeface="HG丸ｺﾞｼｯｸM-PRO"/>
                <a:ea typeface="HG丸ｺﾞｼｯｸM-PRO"/>
              </a:endParaRPr>
            </a:p>
          </p:txBody>
        </p:sp>
      </p:grpSp>
      <p:grpSp>
        <p:nvGrpSpPr>
          <p:cNvPr id="81" name="グループ 132">
            <a:extLst>
              <a:ext uri="{FF2B5EF4-FFF2-40B4-BE49-F238E27FC236}">
                <a16:creationId xmlns:a16="http://schemas.microsoft.com/office/drawing/2014/main" id="{AC108251-5E2E-4C51-80AB-76C6227FAF6E}"/>
              </a:ext>
            </a:extLst>
          </p:cNvPr>
          <p:cNvGrpSpPr/>
          <p:nvPr/>
        </p:nvGrpSpPr>
        <p:grpSpPr>
          <a:xfrm>
            <a:off x="4725144" y="7008153"/>
            <a:ext cx="1939915" cy="636775"/>
            <a:chOff x="2984065" y="618679"/>
            <a:chExt cx="1549660" cy="440845"/>
          </a:xfrm>
        </p:grpSpPr>
        <p:grpSp>
          <p:nvGrpSpPr>
            <p:cNvPr id="82" name="グループ 149">
              <a:extLst>
                <a:ext uri="{FF2B5EF4-FFF2-40B4-BE49-F238E27FC236}">
                  <a16:creationId xmlns:a16="http://schemas.microsoft.com/office/drawing/2014/main" id="{5913F9A2-CF04-473F-8761-F9BDFD5B46C1}"/>
                </a:ext>
              </a:extLst>
            </p:cNvPr>
            <p:cNvGrpSpPr/>
            <p:nvPr/>
          </p:nvGrpSpPr>
          <p:grpSpPr>
            <a:xfrm>
              <a:off x="3058180" y="634562"/>
              <a:ext cx="1475545" cy="424962"/>
              <a:chOff x="1335090" y="1239673"/>
              <a:chExt cx="859221" cy="425099"/>
            </a:xfrm>
          </p:grpSpPr>
          <p:sp>
            <p:nvSpPr>
              <p:cNvPr id="85" name="四角形 89">
                <a:extLst>
                  <a:ext uri="{FF2B5EF4-FFF2-40B4-BE49-F238E27FC236}">
                    <a16:creationId xmlns:a16="http://schemas.microsoft.com/office/drawing/2014/main" id="{BC005DB2-8A3C-42FA-8A08-4BD547408AAB}"/>
                  </a:ext>
                </a:extLst>
              </p:cNvPr>
              <p:cNvSpPr/>
              <p:nvPr/>
            </p:nvSpPr>
            <p:spPr>
              <a:xfrm>
                <a:off x="1335090" y="1239673"/>
                <a:ext cx="858994" cy="425099"/>
              </a:xfrm>
              <a:prstGeom prst="rect">
                <a:avLst/>
              </a:prstGeom>
              <a:solidFill>
                <a:schemeClr val="bg1"/>
              </a:solidFill>
              <a:ln w="25400" cap="flat" cmpd="sng" algn="ctr">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sz="1100">
                  <a:latin typeface="HG丸ｺﾞｼｯｸM-PRO"/>
                  <a:ea typeface="HG丸ｺﾞｼｯｸM-PRO"/>
                </a:endParaRPr>
              </a:p>
            </p:txBody>
          </p:sp>
          <p:sp>
            <p:nvSpPr>
              <p:cNvPr id="93" name="四角形 84">
                <a:extLst>
                  <a:ext uri="{FF2B5EF4-FFF2-40B4-BE49-F238E27FC236}">
                    <a16:creationId xmlns:a16="http://schemas.microsoft.com/office/drawing/2014/main" id="{9E23DD7A-BC03-48F1-8194-CD2F82D1BD03}"/>
                  </a:ext>
                </a:extLst>
              </p:cNvPr>
              <p:cNvSpPr/>
              <p:nvPr/>
            </p:nvSpPr>
            <p:spPr>
              <a:xfrm>
                <a:off x="1338162" y="1242266"/>
                <a:ext cx="856149" cy="154831"/>
              </a:xfrm>
              <a:prstGeom prst="rect">
                <a:avLst/>
              </a:prstGeom>
              <a:solidFill>
                <a:srgbClr val="86BFE7"/>
              </a:solidFill>
              <a:ln w="25400" cap="flat" cmpd="sng" algn="ctr">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ja-JP" altLang="en-US"/>
                </a:pPr>
                <a:endParaRPr lang="ja-JP" altLang="en-US" sz="1100">
                  <a:latin typeface="HG丸ｺﾞｼｯｸM-PRO"/>
                  <a:ea typeface="HG丸ｺﾞｼｯｸM-PRO"/>
                </a:endParaRPr>
              </a:p>
            </p:txBody>
          </p:sp>
        </p:grpSp>
        <p:sp>
          <p:nvSpPr>
            <p:cNvPr id="83" name="テキスト 152">
              <a:extLst>
                <a:ext uri="{FF2B5EF4-FFF2-40B4-BE49-F238E27FC236}">
                  <a16:creationId xmlns:a16="http://schemas.microsoft.com/office/drawing/2014/main" id="{033BF767-7913-43F2-AD84-9B512896099F}"/>
                </a:ext>
              </a:extLst>
            </p:cNvPr>
            <p:cNvSpPr txBox="1"/>
            <p:nvPr/>
          </p:nvSpPr>
          <p:spPr>
            <a:xfrm>
              <a:off x="3051274" y="618679"/>
              <a:ext cx="1475155" cy="277000"/>
            </a:xfrm>
            <a:prstGeom prst="rect">
              <a:avLst/>
            </a:prstGeom>
            <a:ln w="12700" cmpd="sng">
              <a:noFill/>
            </a:ln>
          </p:spPr>
          <p:txBody>
            <a:bodyPr wrap="square">
              <a:spAutoFit/>
            </a:bodyPr>
            <a:lstStyle/>
            <a:p>
              <a:pPr algn="ctr">
                <a:defRPr lang="ja-JP" altLang="en-US"/>
              </a:pPr>
              <a:r>
                <a:rPr lang="ja-JP" altLang="en-US" sz="1000" dirty="0">
                  <a:solidFill>
                    <a:schemeClr val="bg1"/>
                  </a:solidFill>
                  <a:latin typeface="HG丸ｺﾞｼｯｸM-PRO"/>
                  <a:ea typeface="HG丸ｺﾞｼｯｸM-PRO"/>
                </a:rPr>
                <a:t>三浦半島地域活性化協議会</a:t>
              </a:r>
            </a:p>
          </p:txBody>
        </p:sp>
        <p:sp>
          <p:nvSpPr>
            <p:cNvPr id="84" name="テキスト 153">
              <a:extLst>
                <a:ext uri="{FF2B5EF4-FFF2-40B4-BE49-F238E27FC236}">
                  <a16:creationId xmlns:a16="http://schemas.microsoft.com/office/drawing/2014/main" id="{EEE5F1C8-1EAD-44F1-8111-157C8E5E09A9}"/>
                </a:ext>
              </a:extLst>
            </p:cNvPr>
            <p:cNvSpPr txBox="1"/>
            <p:nvPr/>
          </p:nvSpPr>
          <p:spPr>
            <a:xfrm>
              <a:off x="2984065" y="819412"/>
              <a:ext cx="1543540" cy="180497"/>
            </a:xfrm>
            <a:prstGeom prst="rect">
              <a:avLst/>
            </a:prstGeom>
            <a:ln w="12700" cmpd="sng">
              <a:noFill/>
            </a:ln>
          </p:spPr>
          <p:txBody>
            <a:bodyPr wrap="square">
              <a:spAutoFit/>
            </a:bodyPr>
            <a:lstStyle/>
            <a:p>
              <a:pPr algn="l">
                <a:defRPr lang="ja-JP" altLang="en-US"/>
              </a:pPr>
              <a:r>
                <a:rPr lang="ja-JP" altLang="en-US" sz="1100" dirty="0">
                  <a:latin typeface="HG丸ｺﾞｼｯｸM-PRO"/>
                  <a:ea typeface="HG丸ｺﾞｼｯｸM-PRO"/>
                </a:rPr>
                <a:t>・</a:t>
              </a:r>
              <a:r>
                <a:rPr lang="ja-JP" altLang="en-US" sz="1100" u="sng" dirty="0">
                  <a:latin typeface="HG丸ｺﾞｼｯｸM-PRO"/>
                  <a:ea typeface="HG丸ｺﾞｼｯｸM-PRO"/>
                </a:rPr>
                <a:t>実践型創業塾</a:t>
              </a:r>
            </a:p>
          </p:txBody>
        </p:sp>
      </p:grpSp>
    </p:spTree>
    <p:extLst>
      <p:ext uri="{BB962C8B-B14F-4D97-AF65-F5344CB8AC3E}">
        <p14:creationId xmlns:p14="http://schemas.microsoft.com/office/powerpoint/2010/main" val="2115473615"/>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21461</TotalTime>
  <Words>411</Words>
  <Application>Microsoft Office PowerPoint</Application>
  <PresentationFormat>A4 210 x 297 mm</PresentationFormat>
  <Paragraphs>49</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HG丸ｺﾞｼｯｸM-PRO</vt:lpstr>
      <vt:lpstr>ＭＳ Ｐゴシック</vt:lpstr>
      <vt:lpstr>Arial</vt:lpstr>
      <vt:lpstr>Calibri</vt:lpstr>
      <vt:lpstr>blank</vt:lpstr>
      <vt:lpstr>PowerPoint プレゼンテーション</vt:lpstr>
    </vt:vector>
  </TitlesOfParts>
  <Company>METI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市町村による創業支援 （手引き）</dc:title>
  <dc:creator>METI</dc:creator>
  <cp:lastModifiedBy>福田　裕太朗</cp:lastModifiedBy>
  <cp:revision>841</cp:revision>
  <cp:lastPrinted>2020-09-03T04:26:41Z</cp:lastPrinted>
  <dcterms:created xsi:type="dcterms:W3CDTF">2013-10-29T02:46:12Z</dcterms:created>
  <dcterms:modified xsi:type="dcterms:W3CDTF">2023-09-26T01:01:04Z</dcterms:modified>
</cp:coreProperties>
</file>