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60" r:id="rId1"/>
  </p:sldMasterIdLst>
  <p:notesMasterIdLst>
    <p:notesMasterId r:id="rId24"/>
  </p:notesMasterIdLst>
  <p:handoutMasterIdLst>
    <p:handoutMasterId r:id="rId25"/>
  </p:handoutMasterIdLst>
  <p:sldIdLst>
    <p:sldId id="256" r:id="rId2"/>
    <p:sldId id="1448" r:id="rId3"/>
    <p:sldId id="1461" r:id="rId4"/>
    <p:sldId id="1571" r:id="rId5"/>
    <p:sldId id="1572" r:id="rId6"/>
    <p:sldId id="1573" r:id="rId7"/>
    <p:sldId id="1570" r:id="rId8"/>
    <p:sldId id="1592" r:id="rId9"/>
    <p:sldId id="1575" r:id="rId10"/>
    <p:sldId id="1574" r:id="rId11"/>
    <p:sldId id="1578" r:id="rId12"/>
    <p:sldId id="1579" r:id="rId13"/>
    <p:sldId id="1581" r:id="rId14"/>
    <p:sldId id="1582" r:id="rId15"/>
    <p:sldId id="1583" r:id="rId16"/>
    <p:sldId id="1584" r:id="rId17"/>
    <p:sldId id="1586" r:id="rId18"/>
    <p:sldId id="1587" r:id="rId19"/>
    <p:sldId id="1588" r:id="rId20"/>
    <p:sldId id="1589" r:id="rId21"/>
    <p:sldId id="1590" r:id="rId22"/>
    <p:sldId id="1591" r:id="rId23"/>
  </p:sldIdLst>
  <p:sldSz cx="9906000" cy="6858000" type="A4"/>
  <p:notesSz cx="6735763" cy="9866313"/>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CE366-307A-BCCC-56E1-00BBDA5206A3}" name=" " initials="" userId="f0366500be7447f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AC"/>
    <a:srgbClr val="FDECCB"/>
    <a:srgbClr val="A1AFD3"/>
    <a:srgbClr val="B68317"/>
    <a:srgbClr val="90D5F0"/>
    <a:srgbClr val="F8B323"/>
    <a:srgbClr val="B0D5A7"/>
    <a:srgbClr val="CDA7CC"/>
    <a:srgbClr val="F3F3F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037" autoAdjust="0"/>
  </p:normalViewPr>
  <p:slideViewPr>
    <p:cSldViewPr snapToGrid="0">
      <p:cViewPr varScale="1">
        <p:scale>
          <a:sx n="60" d="100"/>
          <a:sy n="60" d="100"/>
        </p:scale>
        <p:origin x="1268" y="44"/>
      </p:cViewPr>
      <p:guideLst/>
    </p:cSldViewPr>
  </p:slideViewPr>
  <p:outlineViewPr>
    <p:cViewPr>
      <p:scale>
        <a:sx n="33" d="100"/>
        <a:sy n="33" d="100"/>
      </p:scale>
      <p:origin x="0" y="-56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0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6C3D2F-5A05-4596-A225-FC1456570104}"/>
              </a:ext>
            </a:extLst>
          </p:cNvPr>
          <p:cNvSpPr>
            <a:spLocks noGrp="1"/>
          </p:cNvSpPr>
          <p:nvPr>
            <p:ph type="hdr" sz="quarter"/>
          </p:nvPr>
        </p:nvSpPr>
        <p:spPr>
          <a:xfrm>
            <a:off x="6" y="5"/>
            <a:ext cx="2918831" cy="495029"/>
          </a:xfrm>
          <a:prstGeom prst="rect">
            <a:avLst/>
          </a:prstGeom>
        </p:spPr>
        <p:txBody>
          <a:bodyPr vert="horz" lIns="94746" tIns="47373" rIns="94746" bIns="47373" rtlCol="0"/>
          <a:lstStyle>
            <a:lvl1pPr algn="l">
              <a:defRPr sz="1300"/>
            </a:lvl1pPr>
          </a:lstStyle>
          <a:p>
            <a:pPr rtl="0"/>
            <a:endParaRPr lang="ja-JP" altLang="en-US" noProof="1">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39C051B-F26C-4470-B56C-092B4E1C4CFB}"/>
              </a:ext>
            </a:extLst>
          </p:cNvPr>
          <p:cNvSpPr>
            <a:spLocks noGrp="1"/>
          </p:cNvSpPr>
          <p:nvPr>
            <p:ph type="dt" sz="quarter" idx="1"/>
          </p:nvPr>
        </p:nvSpPr>
        <p:spPr>
          <a:xfrm>
            <a:off x="3815380" y="5"/>
            <a:ext cx="2918831" cy="495029"/>
          </a:xfrm>
          <a:prstGeom prst="rect">
            <a:avLst/>
          </a:prstGeom>
        </p:spPr>
        <p:txBody>
          <a:bodyPr vert="horz" lIns="94746" tIns="47373" rIns="94746" bIns="47373" rtlCol="0"/>
          <a:lstStyle>
            <a:lvl1pPr algn="r">
              <a:defRPr sz="1300"/>
            </a:lvl1pPr>
          </a:lstStyle>
          <a:p>
            <a:pPr rtl="0"/>
            <a:fld id="{4812499B-14EC-45C2-9506-AA22B6AF2E58}" type="datetime1">
              <a:rPr lang="ja-JP" altLang="en-US" noProof="1" smtClean="0">
                <a:latin typeface="Meiryo UI" panose="020B0604030504040204" pitchFamily="50" charset="-128"/>
                <a:ea typeface="Meiryo UI" panose="020B0604030504040204" pitchFamily="50" charset="-128"/>
              </a:rPr>
              <a:t>2025/2/18</a:t>
            </a:fld>
            <a:endParaRPr lang="ja-JP" altLang="en-US" noProof="1">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CD59DB8B-3A1C-4291-8A97-C19C5D31C36E}"/>
              </a:ext>
            </a:extLst>
          </p:cNvPr>
          <p:cNvSpPr>
            <a:spLocks noGrp="1"/>
          </p:cNvSpPr>
          <p:nvPr>
            <p:ph type="ftr" sz="quarter" idx="2"/>
          </p:nvPr>
        </p:nvSpPr>
        <p:spPr>
          <a:xfrm>
            <a:off x="6" y="9371288"/>
            <a:ext cx="2918831" cy="495028"/>
          </a:xfrm>
          <a:prstGeom prst="rect">
            <a:avLst/>
          </a:prstGeom>
        </p:spPr>
        <p:txBody>
          <a:bodyPr vert="horz" lIns="94746" tIns="47373" rIns="94746" bIns="47373" rtlCol="0" anchor="b"/>
          <a:lstStyle>
            <a:lvl1pPr algn="l">
              <a:defRPr sz="1300"/>
            </a:lvl1pPr>
          </a:lstStyle>
          <a:p>
            <a:pPr rtl="0"/>
            <a:endParaRPr lang="ja-JP" altLang="en-US" noProof="1">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6310B9-42FE-4FE9-8C0B-5C7382DBB0EE}"/>
              </a:ext>
            </a:extLst>
          </p:cNvPr>
          <p:cNvSpPr>
            <a:spLocks noGrp="1"/>
          </p:cNvSpPr>
          <p:nvPr>
            <p:ph type="sldNum" sz="quarter" idx="3"/>
          </p:nvPr>
        </p:nvSpPr>
        <p:spPr>
          <a:xfrm>
            <a:off x="3815380" y="9371288"/>
            <a:ext cx="2918831" cy="495028"/>
          </a:xfrm>
          <a:prstGeom prst="rect">
            <a:avLst/>
          </a:prstGeom>
        </p:spPr>
        <p:txBody>
          <a:bodyPr vert="horz" lIns="94746" tIns="47373" rIns="94746" bIns="47373" rtlCol="0" anchor="b"/>
          <a:lstStyle>
            <a:lvl1pPr algn="r">
              <a:defRPr sz="1300"/>
            </a:lvl1pPr>
          </a:lstStyle>
          <a:p>
            <a:pPr rtl="0"/>
            <a:fld id="{DEFCFFF0-B784-4FE7-8A38-F89DE294F830}" type="slidenum">
              <a:rPr lang="en-US" altLang="ja-JP" noProof="1" smtClean="0">
                <a:latin typeface="Meiryo UI" panose="020B0604030504040204" pitchFamily="50" charset="-128"/>
                <a:ea typeface="Meiryo UI" panose="020B0604030504040204" pitchFamily="50" charset="-128"/>
              </a:rPr>
              <a:t>‹#›</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2918831" cy="495029"/>
          </a:xfrm>
          <a:prstGeom prst="rect">
            <a:avLst/>
          </a:prstGeom>
        </p:spPr>
        <p:txBody>
          <a:bodyPr vert="horz" lIns="94746" tIns="47373" rIns="94746" bIns="47373" rtlCol="0"/>
          <a:lstStyle>
            <a:lvl1pPr algn="l">
              <a:defRPr sz="1300" baseline="0">
                <a:latin typeface="Meiryo UI" panose="020B0604030504040204" pitchFamily="50" charset="-128"/>
                <a:ea typeface="Meiryo UI" panose="020B0604030504040204" pitchFamily="50" charset="-128"/>
              </a:defRPr>
            </a:lvl1pPr>
          </a:lstStyle>
          <a:p>
            <a:endParaRPr lang="ja-JP" altLang="en-US" noProof="1">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15380" y="5"/>
            <a:ext cx="2918831" cy="495029"/>
          </a:xfrm>
          <a:prstGeom prst="rect">
            <a:avLst/>
          </a:prstGeom>
        </p:spPr>
        <p:txBody>
          <a:bodyPr vert="horz" lIns="94746" tIns="47373" rIns="94746" bIns="47373" rtlCol="0"/>
          <a:lstStyle>
            <a:lvl1pPr algn="r">
              <a:defRPr sz="1300" baseline="0">
                <a:latin typeface="Meiryo UI" panose="020B0604030504040204" pitchFamily="50" charset="-128"/>
                <a:ea typeface="Meiryo UI" panose="020B0604030504040204" pitchFamily="50" charset="-128"/>
              </a:defRPr>
            </a:lvl1pPr>
          </a:lstStyle>
          <a:p>
            <a:fld id="{3244C172-4AD7-425D-9B81-DBC802A9D468}" type="datetime1">
              <a:rPr lang="ja-JP" altLang="en-US" noProof="1" smtClean="0"/>
              <a:t>2025/2/18</a:t>
            </a:fld>
            <a:endParaRPr lang="ja-JP" altLang="en-US" noProof="1">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963613" y="1235075"/>
            <a:ext cx="4808537" cy="3328988"/>
          </a:xfrm>
          <a:prstGeom prst="rect">
            <a:avLst/>
          </a:prstGeom>
          <a:noFill/>
          <a:ln w="12700">
            <a:solidFill>
              <a:prstClr val="black"/>
            </a:solidFill>
          </a:ln>
        </p:spPr>
        <p:txBody>
          <a:bodyPr vert="horz" lIns="94746" tIns="47373" rIns="94746" bIns="47373" rtlCol="0" anchor="ctr"/>
          <a:lstStyle/>
          <a:p>
            <a:pPr rtl="0"/>
            <a:endParaRPr lang="ja-JP" altLang="en-US" noProof="1"/>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746" tIns="47373" rIns="94746" bIns="47373" rtlCol="0"/>
          <a:lstStyle/>
          <a:p>
            <a:pPr lvl="0" rtl="0"/>
            <a:r>
              <a:rPr lang="ja-JP" altLang="en-US" noProof="1"/>
              <a:t>クリックしてマスター テキストのスタイルを編集</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6" name="フッター プレースホルダー 5"/>
          <p:cNvSpPr>
            <a:spLocks noGrp="1"/>
          </p:cNvSpPr>
          <p:nvPr>
            <p:ph type="ftr" sz="quarter" idx="4"/>
          </p:nvPr>
        </p:nvSpPr>
        <p:spPr>
          <a:xfrm>
            <a:off x="6" y="9371288"/>
            <a:ext cx="2918831" cy="495028"/>
          </a:xfrm>
          <a:prstGeom prst="rect">
            <a:avLst/>
          </a:prstGeom>
        </p:spPr>
        <p:txBody>
          <a:bodyPr vert="horz" lIns="94746" tIns="47373" rIns="94746" bIns="47373" rtlCol="0" anchor="b"/>
          <a:lstStyle>
            <a:lvl1pPr algn="l">
              <a:defRPr sz="1300" baseline="0">
                <a:latin typeface="Meiryo UI" panose="020B0604030504040204" pitchFamily="50" charset="-128"/>
                <a:ea typeface="Meiryo UI" panose="020B0604030504040204" pitchFamily="50" charset="-128"/>
              </a:defRPr>
            </a:lvl1pPr>
          </a:lstStyle>
          <a:p>
            <a:endParaRPr lang="ja-JP" altLang="en-US" noProof="1">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15380" y="9371288"/>
            <a:ext cx="2918831" cy="495028"/>
          </a:xfrm>
          <a:prstGeom prst="rect">
            <a:avLst/>
          </a:prstGeom>
        </p:spPr>
        <p:txBody>
          <a:bodyPr vert="horz" lIns="94746" tIns="47373" rIns="94746" bIns="47373" rtlCol="0" anchor="b"/>
          <a:lstStyle>
            <a:lvl1pPr algn="r">
              <a:defRPr sz="1300" baseline="0">
                <a:latin typeface="Meiryo UI" panose="020B0604030504040204" pitchFamily="50" charset="-128"/>
                <a:ea typeface="Meiryo UI" panose="020B0604030504040204" pitchFamily="50" charset="-128"/>
              </a:defRPr>
            </a:lvl1pPr>
          </a:lstStyle>
          <a:p>
            <a:fld id="{998C672F-171E-46DC-915C-C7BCF99F5C42}" type="slidenum">
              <a:rPr lang="en-US" altLang="ja-JP" noProof="1" smtClean="0"/>
              <a:pPr/>
              <a:t>‹#›</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7613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633E4-CC56-F2BE-827B-EEDBA8C2D8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772A21-CB0C-ECA0-E2A1-14C7A78B2E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233D05-EE72-6A7C-EBEC-5E9E96F82B8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017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633E4-CC56-F2BE-827B-EEDBA8C2D8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772A21-CB0C-ECA0-E2A1-14C7A78B2E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233D05-EE72-6A7C-EBEC-5E9E96F82B8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473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0C0CC-46F7-5A4F-376A-922A2D0ECB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132D68-914F-8059-7408-76433D5C56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A5E7F0-E1F7-D4B1-AE6B-D41F0DE3D5C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2889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CBE7B-A52F-790B-DBFA-1E9C252F3F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BBA29B-4953-91C9-1D7C-E3C5CA2A83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DD732D-05BE-9B8A-BD09-E42C6235E81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9382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4D80-082B-C4B9-1186-4AB32784A3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5C816F-0B4E-8D8B-7AFD-822D940251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E615542-9FA7-AB4F-D155-B6DCCEE21A4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8590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DB6F0-CF45-9AE6-9307-9E353889CE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65C7CA-DCFB-50F0-DC84-2CBFBBAD63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D778CC-5EF6-5167-3654-DE1B8D7C036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7459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EC6DD-A2C4-BF52-DFC8-74677BFD98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E948F9-ED5E-27D1-8081-35F935691C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1019ED-D421-6116-8EC9-F6DAA1E3D80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6609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6AD43-C4D6-2556-E260-2516178CF3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224371-BD6C-3753-A473-2290346D6B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F4CE74-25D9-AF9C-79F7-FF7C03BD659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71681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F751-F335-AE23-8FA0-EC70BFB0A6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C39635-8EC0-C3E6-A45D-6105A732C7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FD51D5-C836-CF80-3486-D56AFB1C1C3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3801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29FFC-478B-14A2-6B48-22AB8AB964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B5E7CC-BFD9-9A9A-B782-29729868C7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C1A63B-9573-999D-01F8-CF83966640A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0141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7995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6AD43-C4D6-2556-E260-2516178CF3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224371-BD6C-3753-A473-2290346D6B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F4CE74-25D9-AF9C-79F7-FF7C03BD659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42402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6F62C-6ACD-7510-DD09-514F60C906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1D2F60-C3F9-301C-5C03-4BED618470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FAC2BB-991F-8DB9-3F5E-35067DAEF86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0078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573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3007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1919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695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C57C-C2B3-F7F7-4760-321BE84F46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3A0137-80DE-2757-1D0A-F4FCB93545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F1947C-32E2-C74D-0C8A-87A6A23492D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7077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C57C-C2B3-F7F7-4760-321BE84F46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3A0137-80DE-2757-1D0A-F4FCB93545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F1947C-32E2-C74D-0C8A-87A6A23492D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7582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C57C-C2B3-F7F7-4760-321BE84F46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3A0137-80DE-2757-1D0A-F4FCB93545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F1947C-32E2-C74D-0C8A-87A6A23492D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9295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フリーフォーム(F) 6" title="円のスカラップ"/>
          <p:cNvSpPr/>
          <p:nvPr/>
        </p:nvSpPr>
        <p:spPr bwMode="auto">
          <a:xfrm>
            <a:off x="2890076" y="630937"/>
            <a:ext cx="425390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タイトル 1"/>
          <p:cNvSpPr>
            <a:spLocks noGrp="1"/>
          </p:cNvSpPr>
          <p:nvPr>
            <p:ph type="ctrTitle"/>
          </p:nvPr>
        </p:nvSpPr>
        <p:spPr>
          <a:xfrm>
            <a:off x="876300" y="1098388"/>
            <a:ext cx="8383715" cy="4394988"/>
          </a:xfrm>
        </p:spPr>
        <p:txBody>
          <a:bodyPr rtlCol="0" anchor="ctr">
            <a:noAutofit/>
          </a:bodyPr>
          <a:lstStyle>
            <a:lvl1pPr algn="ctr">
              <a:defRPr sz="8125" spc="650" baseline="0"/>
            </a:lvl1pPr>
          </a:lstStyle>
          <a:p>
            <a:pPr rtl="0"/>
            <a:r>
              <a:rPr lang="ja-JP" altLang="en-US" noProof="1"/>
              <a:t>マスター タイトルの書式設定</a:t>
            </a:r>
          </a:p>
        </p:txBody>
      </p:sp>
      <p:sp>
        <p:nvSpPr>
          <p:cNvPr id="3" name="サブタイトル 2"/>
          <p:cNvSpPr>
            <a:spLocks noGrp="1"/>
          </p:cNvSpPr>
          <p:nvPr>
            <p:ph type="subTitle" idx="1"/>
          </p:nvPr>
        </p:nvSpPr>
        <p:spPr>
          <a:xfrm>
            <a:off x="1799724" y="5979197"/>
            <a:ext cx="6536866" cy="742279"/>
          </a:xfrm>
        </p:spPr>
        <p:txBody>
          <a:bodyPr rtlCol="0" anchor="t">
            <a:normAutofit/>
          </a:bodyPr>
          <a:lstStyle>
            <a:lvl1pPr marL="0" indent="0" algn="ctr">
              <a:lnSpc>
                <a:spcPct val="100000"/>
              </a:lnSpc>
              <a:buNone/>
              <a:defRPr sz="1625" b="1" i="0" cap="all" spc="325" baseline="0">
                <a:solidFill>
                  <a:schemeClr val="tx2"/>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rtl="0"/>
            <a:r>
              <a:rPr lang="ja-JP" altLang="en-US" noProof="1"/>
              <a:t>マスター サブタイトルの書式設定</a:t>
            </a:r>
          </a:p>
        </p:txBody>
      </p:sp>
      <p:sp>
        <p:nvSpPr>
          <p:cNvPr id="4" name="日付プレースホルダー 3"/>
          <p:cNvSpPr>
            <a:spLocks noGrp="1"/>
          </p:cNvSpPr>
          <p:nvPr>
            <p:ph type="dt" sz="half" idx="10"/>
          </p:nvPr>
        </p:nvSpPr>
        <p:spPr>
          <a:xfrm>
            <a:off x="876300" y="6375679"/>
            <a:ext cx="1892899" cy="348462"/>
          </a:xfrm>
        </p:spPr>
        <p:txBody>
          <a:bodyPr rtlCol="0"/>
          <a:lstStyle>
            <a:lvl1pPr>
              <a:defRPr baseline="0">
                <a:solidFill>
                  <a:schemeClr val="accent1">
                    <a:lumMod val="50000"/>
                  </a:schemeClr>
                </a:solidFill>
              </a:defRPr>
            </a:lvl1pPr>
          </a:lstStyle>
          <a:p>
            <a:fld id="{F500114A-E0D8-436A-8284-E8ADAB0B424B}" type="datetime1">
              <a:rPr lang="ja-JP" altLang="en-US" noProof="1" smtClean="0"/>
              <a:t>2025/2/18</a:t>
            </a:fld>
            <a:endParaRPr lang="ja-JP" altLang="en-US" noProof="1"/>
          </a:p>
        </p:txBody>
      </p:sp>
      <p:sp>
        <p:nvSpPr>
          <p:cNvPr id="5" name="フッター プレースホルダー 4"/>
          <p:cNvSpPr>
            <a:spLocks noGrp="1"/>
          </p:cNvSpPr>
          <p:nvPr>
            <p:ph type="ftr" sz="quarter" idx="11"/>
          </p:nvPr>
        </p:nvSpPr>
        <p:spPr>
          <a:xfrm>
            <a:off x="3396520" y="6375679"/>
            <a:ext cx="3343275" cy="345796"/>
          </a:xfrm>
        </p:spPr>
        <p:txBody>
          <a:bodyPr rtlCol="0"/>
          <a:lstStyle>
            <a:lvl1pPr>
              <a:defRPr baseline="0">
                <a:solidFill>
                  <a:schemeClr val="accent1">
                    <a:lumMod val="50000"/>
                  </a:schemeClr>
                </a:solidFill>
              </a:defRPr>
            </a:lvl1pPr>
          </a:lstStyle>
          <a:p>
            <a:endParaRPr lang="ja-JP" altLang="en-US" noProof="1"/>
          </a:p>
        </p:txBody>
      </p:sp>
      <p:sp>
        <p:nvSpPr>
          <p:cNvPr id="6" name="スライド番号プレースホルダー 5"/>
          <p:cNvSpPr>
            <a:spLocks noGrp="1"/>
          </p:cNvSpPr>
          <p:nvPr>
            <p:ph type="sldNum" sz="quarter" idx="12"/>
          </p:nvPr>
        </p:nvSpPr>
        <p:spPr>
          <a:xfrm>
            <a:off x="7367115" y="6375679"/>
            <a:ext cx="1892900" cy="345796"/>
          </a:xfrm>
        </p:spPr>
        <p:txBody>
          <a:bodyPr rtlCol="0"/>
          <a:lstStyle>
            <a:lvl1pPr>
              <a:defRPr baseline="0">
                <a:solidFill>
                  <a:schemeClr val="accent1">
                    <a:lumMod val="50000"/>
                  </a:schemeClr>
                </a:solidFill>
              </a:defRPr>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縦書きテキスト プレースホルダー 2"/>
          <p:cNvSpPr>
            <a:spLocks noGrp="1"/>
          </p:cNvSpPr>
          <p:nvPr>
            <p:ph type="body" orient="vert" idx="1" hasCustomPrompt="1"/>
          </p:nvPr>
        </p:nvSpPr>
        <p:spPr/>
        <p:txBody>
          <a:bodyPr vert="eaVert"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a:r>
              <a:rPr kumimoji="1" lang="ja-JP" altLang="en-US" noProof="1"/>
              <a:t>第 </a:t>
            </a:r>
            <a:r>
              <a:rPr kumimoji="1" lang="en-US" altLang="ja-JP" noProof="1"/>
              <a:t>2 </a:t>
            </a:r>
            <a:r>
              <a:rPr kumimoji="1" lang="ja-JP" altLang="en-US" noProof="1"/>
              <a:t>レベル</a:t>
            </a:r>
          </a:p>
          <a:p>
            <a:pPr lvl="2"/>
            <a:r>
              <a:rPr kumimoji="1" lang="ja-JP" altLang="en-US" noProof="1"/>
              <a:t>第 </a:t>
            </a:r>
            <a:r>
              <a:rPr kumimoji="1" lang="en-US" altLang="ja-JP" noProof="1"/>
              <a:t>3 </a:t>
            </a:r>
            <a:r>
              <a:rPr kumimoji="1" lang="ja-JP" altLang="en-US" noProof="1"/>
              <a:t>レベル</a:t>
            </a:r>
          </a:p>
          <a:p>
            <a:pPr lvl="3"/>
            <a:r>
              <a:rPr kumimoji="1" lang="ja-JP" altLang="en-US" noProof="1"/>
              <a:t>第 </a:t>
            </a:r>
            <a:r>
              <a:rPr kumimoji="1" lang="en-US" altLang="ja-JP" noProof="1"/>
              <a:t>4 </a:t>
            </a:r>
            <a:r>
              <a:rPr kumimoji="1" lang="ja-JP" altLang="en-US" noProof="1"/>
              <a:t>レベル</a:t>
            </a:r>
          </a:p>
          <a:p>
            <a:pPr lvl="4"/>
            <a:r>
              <a:rPr kumimoji="1" lang="ja-JP" altLang="en-US" noProof="1"/>
              <a:t>第 </a:t>
            </a:r>
            <a:r>
              <a:rPr kumimoji="1" lang="en-US" altLang="ja-JP" noProof="1"/>
              <a:t>5 </a:t>
            </a:r>
            <a:r>
              <a:rPr kumimoji="1"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B6E27726-D44E-476E-A09F-BDBC3419CB61}" type="datetime1">
              <a:rPr lang="ja-JP" altLang="en-US" noProof="1" smtClean="0"/>
              <a:t>2025/2/18</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178886" y="382386"/>
            <a:ext cx="1212357" cy="5600404"/>
          </a:xfrm>
        </p:spPr>
        <p:txBody>
          <a:bodyPr vert="eaVert" rtlCol="0"/>
          <a:lstStyle>
            <a:lvl1pPr>
              <a:defRPr baseline="0"/>
            </a:lvl1pPr>
          </a:lstStyle>
          <a:p>
            <a:pPr rtl="0"/>
            <a:r>
              <a:rPr lang="ja-JP" altLang="en-US" noProof="1"/>
              <a:t>マスター タイトルの書式設定</a:t>
            </a:r>
          </a:p>
        </p:txBody>
      </p:sp>
      <p:sp>
        <p:nvSpPr>
          <p:cNvPr id="3" name="縦書きテキスト プレースホルダー 2"/>
          <p:cNvSpPr>
            <a:spLocks noGrp="1"/>
          </p:cNvSpPr>
          <p:nvPr>
            <p:ph type="body" orient="vert" idx="1" hasCustomPrompt="1"/>
          </p:nvPr>
        </p:nvSpPr>
        <p:spPr>
          <a:xfrm>
            <a:off x="1021557" y="382386"/>
            <a:ext cx="6818975" cy="5600405"/>
          </a:xfrm>
        </p:spPr>
        <p:txBody>
          <a:bodyPr vert="eaVert"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a:r>
              <a:rPr kumimoji="1" lang="ja-JP" altLang="en-US" noProof="1"/>
              <a:t>第 </a:t>
            </a:r>
            <a:r>
              <a:rPr kumimoji="1" lang="en-US" altLang="ja-JP" noProof="1"/>
              <a:t>2 </a:t>
            </a:r>
            <a:r>
              <a:rPr kumimoji="1" lang="ja-JP" altLang="en-US" noProof="1"/>
              <a:t>レベル</a:t>
            </a:r>
          </a:p>
          <a:p>
            <a:pPr lvl="2"/>
            <a:r>
              <a:rPr kumimoji="1" lang="ja-JP" altLang="en-US" noProof="1"/>
              <a:t>第 </a:t>
            </a:r>
            <a:r>
              <a:rPr kumimoji="1" lang="en-US" altLang="ja-JP" noProof="1"/>
              <a:t>3 </a:t>
            </a:r>
            <a:r>
              <a:rPr kumimoji="1" lang="ja-JP" altLang="en-US" noProof="1"/>
              <a:t>レベル</a:t>
            </a:r>
          </a:p>
          <a:p>
            <a:pPr lvl="3"/>
            <a:r>
              <a:rPr kumimoji="1" lang="ja-JP" altLang="en-US" noProof="1"/>
              <a:t>第 </a:t>
            </a:r>
            <a:r>
              <a:rPr kumimoji="1" lang="en-US" altLang="ja-JP" noProof="1"/>
              <a:t>4 </a:t>
            </a:r>
            <a:r>
              <a:rPr kumimoji="1" lang="ja-JP" altLang="en-US" noProof="1"/>
              <a:t>レベル</a:t>
            </a:r>
          </a:p>
          <a:p>
            <a:pPr lvl="4"/>
            <a:r>
              <a:rPr kumimoji="1" lang="ja-JP" altLang="en-US" noProof="1"/>
              <a:t>第 </a:t>
            </a:r>
            <a:r>
              <a:rPr kumimoji="1" lang="en-US" altLang="ja-JP" noProof="1"/>
              <a:t>5 </a:t>
            </a:r>
            <a:r>
              <a:rPr kumimoji="1"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73FB61D0-A447-4AEB-88D0-3209FE1C32F0}" type="datetime1">
              <a:rPr lang="ja-JP" altLang="en-US" noProof="1" smtClean="0"/>
              <a:t>2025/2/18</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33835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コンテンツ プレースホルダー 2"/>
          <p:cNvSpPr>
            <a:spLocks noGrp="1"/>
          </p:cNvSpPr>
          <p:nvPr>
            <p:ph idx="1" hasCustomPrompt="1"/>
          </p:nvPr>
        </p:nvSpPr>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23C8667D-4958-4BE1-B742-D49F4A1CC7B5}" type="datetime1">
              <a:rPr lang="ja-JP" altLang="en-US" noProof="1" smtClean="0"/>
              <a:t>2025/2/18</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634880" y="1073889"/>
            <a:ext cx="6651995" cy="4064627"/>
          </a:xfrm>
        </p:spPr>
        <p:txBody>
          <a:bodyPr rtlCol="0" anchor="b">
            <a:normAutofit/>
          </a:bodyPr>
          <a:lstStyle>
            <a:lvl1pPr>
              <a:defRPr sz="6825" spc="650" baseline="0">
                <a:solidFill>
                  <a:schemeClr val="tx2"/>
                </a:solidFill>
              </a:defRPr>
            </a:lvl1pPr>
          </a:lstStyle>
          <a:p>
            <a:pPr rtl="0"/>
            <a:r>
              <a:rPr lang="ja-JP" altLang="en-US" noProof="1"/>
              <a:t>マスター タイトルの書式設定</a:t>
            </a:r>
          </a:p>
        </p:txBody>
      </p:sp>
      <p:sp>
        <p:nvSpPr>
          <p:cNvPr id="3" name="テキスト プレースホルダー 2"/>
          <p:cNvSpPr>
            <a:spLocks noGrp="1"/>
          </p:cNvSpPr>
          <p:nvPr>
            <p:ph type="body" idx="1" hasCustomPrompt="1"/>
          </p:nvPr>
        </p:nvSpPr>
        <p:spPr>
          <a:xfrm>
            <a:off x="2634881" y="5159782"/>
            <a:ext cx="5701709" cy="951135"/>
          </a:xfrm>
        </p:spPr>
        <p:txBody>
          <a:bodyPr rtlCol="0">
            <a:normAutofit/>
          </a:bodyPr>
          <a:lstStyle>
            <a:lvl1pPr marL="0" indent="0">
              <a:lnSpc>
                <a:spcPct val="100000"/>
              </a:lnSpc>
              <a:buNone/>
              <a:defRPr sz="1625" b="1" i="0" cap="all" spc="325" baseline="0">
                <a:solidFill>
                  <a:schemeClr val="accent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rtl="0"/>
            <a:r>
              <a:rPr lang="ja-JP" altLang="en-US" noProof="1"/>
              <a:t>マスター テキストのスタイルを編集する</a:t>
            </a:r>
          </a:p>
        </p:txBody>
      </p:sp>
      <p:sp>
        <p:nvSpPr>
          <p:cNvPr id="4" name="日付プレースホルダー 3"/>
          <p:cNvSpPr>
            <a:spLocks noGrp="1"/>
          </p:cNvSpPr>
          <p:nvPr>
            <p:ph type="dt" sz="half" idx="10"/>
          </p:nvPr>
        </p:nvSpPr>
        <p:spPr>
          <a:xfrm>
            <a:off x="2629694" y="6375679"/>
            <a:ext cx="1213832" cy="348462"/>
          </a:xfrm>
        </p:spPr>
        <p:txBody>
          <a:bodyPr rtlCol="0"/>
          <a:lstStyle>
            <a:lvl1pPr>
              <a:defRPr baseline="0">
                <a:solidFill>
                  <a:schemeClr val="tx2"/>
                </a:solidFill>
              </a:defRPr>
            </a:lvl1pPr>
          </a:lstStyle>
          <a:p>
            <a:fld id="{4EDEACD4-285C-4BF3-9E47-072453CAE851}" type="datetime1">
              <a:rPr lang="ja-JP" altLang="en-US" noProof="1" smtClean="0"/>
              <a:t>2025/2/18</a:t>
            </a:fld>
            <a:endParaRPr lang="ja-JP" altLang="en-US" noProof="1"/>
          </a:p>
        </p:txBody>
      </p:sp>
      <p:sp>
        <p:nvSpPr>
          <p:cNvPr id="5" name="フッター プレースホルダー 4"/>
          <p:cNvSpPr>
            <a:spLocks noGrp="1"/>
          </p:cNvSpPr>
          <p:nvPr>
            <p:ph type="ftr" sz="quarter" idx="11"/>
          </p:nvPr>
        </p:nvSpPr>
        <p:spPr>
          <a:xfrm>
            <a:off x="4289240" y="6375679"/>
            <a:ext cx="3343275" cy="345796"/>
          </a:xfrm>
        </p:spPr>
        <p:txBody>
          <a:bodyPr rtlCol="0"/>
          <a:lstStyle>
            <a:lvl1pPr>
              <a:defRPr baseline="0">
                <a:solidFill>
                  <a:schemeClr val="tx2"/>
                </a:solidFill>
              </a:defRPr>
            </a:lvl1pPr>
          </a:lstStyle>
          <a:p>
            <a:endParaRPr lang="ja-JP" altLang="en-US" noProof="1"/>
          </a:p>
        </p:txBody>
      </p:sp>
      <p:sp>
        <p:nvSpPr>
          <p:cNvPr id="6" name="スライド番号プレースホルダー 5"/>
          <p:cNvSpPr>
            <a:spLocks noGrp="1"/>
          </p:cNvSpPr>
          <p:nvPr>
            <p:ph type="sldNum" sz="quarter" idx="12"/>
          </p:nvPr>
        </p:nvSpPr>
        <p:spPr>
          <a:xfrm>
            <a:off x="8078228" y="6375679"/>
            <a:ext cx="1208647" cy="345796"/>
          </a:xfrm>
        </p:spPr>
        <p:txBody>
          <a:bodyPr rtlCol="0"/>
          <a:lstStyle>
            <a:lvl1pPr>
              <a:defRPr baseline="0">
                <a:solidFill>
                  <a:schemeClr val="tx2"/>
                </a:solidFill>
              </a:defRPr>
            </a:lvl1pPr>
          </a:lstStyle>
          <a:p>
            <a:fld id="{299DD5A9-4EF1-497E-92EF-2D23CF305E03}" type="slidenum">
              <a:rPr lang="en-US" altLang="ja-JP" noProof="1" smtClean="0"/>
              <a:pPr/>
              <a:t>‹#›</a:t>
            </a:fld>
            <a:endParaRPr lang="ja-JP" altLang="en-US" noProof="1"/>
          </a:p>
        </p:txBody>
      </p:sp>
      <p:grpSp>
        <p:nvGrpSpPr>
          <p:cNvPr id="7" name="グループ 6" title="左のスカラップの図形"/>
          <p:cNvGrpSpPr/>
          <p:nvPr/>
        </p:nvGrpSpPr>
        <p:grpSpPr>
          <a:xfrm>
            <a:off x="0" y="0"/>
            <a:ext cx="2286893" cy="6858000"/>
            <a:chOff x="0" y="0"/>
            <a:chExt cx="2814638" cy="6858000"/>
          </a:xfrm>
        </p:grpSpPr>
        <p:sp>
          <p:nvSpPr>
            <p:cNvPr id="11" name="フリーフォーム(F) 6" title="左のスカラップの図形"/>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フリーフォーム(F) 11" title="左のスカラップのインライン"/>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コンテンツ プレースホルダー 2"/>
          <p:cNvSpPr>
            <a:spLocks noGrp="1"/>
          </p:cNvSpPr>
          <p:nvPr>
            <p:ph sz="half" idx="1" hasCustomPrompt="1"/>
          </p:nvPr>
        </p:nvSpPr>
        <p:spPr>
          <a:xfrm>
            <a:off x="1021556" y="2286000"/>
            <a:ext cx="3900488" cy="3619500"/>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コンテンツ プレースホルダー 3"/>
          <p:cNvSpPr>
            <a:spLocks noGrp="1"/>
          </p:cNvSpPr>
          <p:nvPr>
            <p:ph sz="half" idx="2" hasCustomPrompt="1"/>
          </p:nvPr>
        </p:nvSpPr>
        <p:spPr>
          <a:xfrm>
            <a:off x="5401334" y="2286000"/>
            <a:ext cx="3900488" cy="3619500"/>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5" name="日付プレースホルダー 4"/>
          <p:cNvSpPr>
            <a:spLocks noGrp="1"/>
          </p:cNvSpPr>
          <p:nvPr>
            <p:ph type="dt" sz="half" idx="10"/>
          </p:nvPr>
        </p:nvSpPr>
        <p:spPr/>
        <p:txBody>
          <a:bodyPr rtlCol="0"/>
          <a:lstStyle>
            <a:lvl1pPr>
              <a:defRPr baseline="0"/>
            </a:lvl1pPr>
          </a:lstStyle>
          <a:p>
            <a:fld id="{48119BC1-5D58-4F82-9946-FB3C56FB62E9}" type="datetime1">
              <a:rPr lang="ja-JP" altLang="en-US" noProof="1" smtClean="0"/>
              <a:t>2025/2/18</a:t>
            </a:fld>
            <a:endParaRPr lang="ja-JP" altLang="en-US" noProof="1"/>
          </a:p>
        </p:txBody>
      </p:sp>
      <p:sp>
        <p:nvSpPr>
          <p:cNvPr id="6" name="フッター プレースホルダー 5"/>
          <p:cNvSpPr>
            <a:spLocks noGrp="1"/>
          </p:cNvSpPr>
          <p:nvPr>
            <p:ph type="ftr" sz="quarter" idx="11"/>
          </p:nvPr>
        </p:nvSpPr>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017841" y="381001"/>
            <a:ext cx="8265319" cy="1493517"/>
          </a:xfrm>
        </p:spPr>
        <p:txBody>
          <a:bodyPr rtlCol="0"/>
          <a:lstStyle>
            <a:lvl1pPr>
              <a:defRPr baseline="0"/>
            </a:lvl1pPr>
          </a:lstStyle>
          <a:p>
            <a:pPr rtl="0"/>
            <a:r>
              <a:rPr lang="ja-JP" altLang="en-US" noProof="1"/>
              <a:t>マスター タイトルの書式設定</a:t>
            </a:r>
          </a:p>
        </p:txBody>
      </p:sp>
      <p:sp>
        <p:nvSpPr>
          <p:cNvPr id="3" name="テキスト プレースホルダー 2"/>
          <p:cNvSpPr>
            <a:spLocks noGrp="1"/>
          </p:cNvSpPr>
          <p:nvPr>
            <p:ph type="body" idx="1" hasCustomPrompt="1"/>
          </p:nvPr>
        </p:nvSpPr>
        <p:spPr>
          <a:xfrm>
            <a:off x="1016988" y="2199634"/>
            <a:ext cx="3900488" cy="632529"/>
          </a:xfrm>
        </p:spPr>
        <p:txBody>
          <a:bodyPr rtlCol="0" anchor="b">
            <a:noAutofit/>
          </a:bodyPr>
          <a:lstStyle>
            <a:lvl1pPr marL="0" indent="0">
              <a:lnSpc>
                <a:spcPct val="100000"/>
              </a:lnSpc>
              <a:buNone/>
              <a:defRPr sz="1544" b="1" cap="all" spc="163" baseline="0">
                <a:solidFill>
                  <a:schemeClr val="tx2"/>
                </a:solidFill>
              </a:defRPr>
            </a:lvl1pPr>
            <a:lvl2pPr marL="371475" indent="0">
              <a:buNone/>
              <a:defRPr sz="1544"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ja-JP" altLang="en-US" noProof="1"/>
              <a:t>マスター テキストのスタイルを編集する</a:t>
            </a:r>
          </a:p>
        </p:txBody>
      </p:sp>
      <p:sp>
        <p:nvSpPr>
          <p:cNvPr id="4" name="コンテンツ プレースホルダー 3"/>
          <p:cNvSpPr>
            <a:spLocks noGrp="1"/>
          </p:cNvSpPr>
          <p:nvPr>
            <p:ph sz="half" idx="2" hasCustomPrompt="1"/>
          </p:nvPr>
        </p:nvSpPr>
        <p:spPr>
          <a:xfrm>
            <a:off x="1021556" y="2909102"/>
            <a:ext cx="3900488" cy="2996398"/>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5" name="テキスト プレースホルダー 4"/>
          <p:cNvSpPr>
            <a:spLocks noGrp="1"/>
          </p:cNvSpPr>
          <p:nvPr>
            <p:ph type="body" sz="quarter" idx="3" hasCustomPrompt="1"/>
          </p:nvPr>
        </p:nvSpPr>
        <p:spPr>
          <a:xfrm>
            <a:off x="5390014" y="2199634"/>
            <a:ext cx="3900488" cy="632529"/>
          </a:xfrm>
        </p:spPr>
        <p:txBody>
          <a:bodyPr rtlCol="0" anchor="b">
            <a:noAutofit/>
          </a:bodyPr>
          <a:lstStyle>
            <a:lvl1pPr marL="0" indent="0">
              <a:lnSpc>
                <a:spcPct val="100000"/>
              </a:lnSpc>
              <a:buNone/>
              <a:defRPr sz="1544" b="1" cap="all" spc="163" baseline="0">
                <a:solidFill>
                  <a:schemeClr val="tx2"/>
                </a:solidFill>
              </a:defRPr>
            </a:lvl1pPr>
            <a:lvl2pPr marL="371475" indent="0">
              <a:buNone/>
              <a:defRPr sz="1544"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ja-JP" altLang="en-US" noProof="1"/>
              <a:t>マスター テキストのスタイルを編集する</a:t>
            </a:r>
          </a:p>
        </p:txBody>
      </p:sp>
      <p:sp>
        <p:nvSpPr>
          <p:cNvPr id="6" name="コンテンツ プレースホルダー 5"/>
          <p:cNvSpPr>
            <a:spLocks noGrp="1"/>
          </p:cNvSpPr>
          <p:nvPr>
            <p:ph sz="quarter" idx="4" hasCustomPrompt="1"/>
          </p:nvPr>
        </p:nvSpPr>
        <p:spPr>
          <a:xfrm>
            <a:off x="5390014" y="2909102"/>
            <a:ext cx="3900488" cy="2996398"/>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7" name="日付プレースホルダー 6"/>
          <p:cNvSpPr>
            <a:spLocks noGrp="1"/>
          </p:cNvSpPr>
          <p:nvPr>
            <p:ph type="dt" sz="half" idx="10"/>
          </p:nvPr>
        </p:nvSpPr>
        <p:spPr/>
        <p:txBody>
          <a:bodyPr rtlCol="0"/>
          <a:lstStyle>
            <a:lvl1pPr>
              <a:defRPr baseline="0"/>
            </a:lvl1pPr>
          </a:lstStyle>
          <a:p>
            <a:fld id="{A1501DCA-BA0C-439B-80E8-965592D768A3}" type="datetime1">
              <a:rPr lang="ja-JP" altLang="en-US" noProof="1" smtClean="0"/>
              <a:t>2025/2/18</a:t>
            </a:fld>
            <a:endParaRPr lang="ja-JP" altLang="en-US" noProof="1"/>
          </a:p>
        </p:txBody>
      </p:sp>
      <p:sp>
        <p:nvSpPr>
          <p:cNvPr id="8" name="フッター プレースホルダー 7"/>
          <p:cNvSpPr>
            <a:spLocks noGrp="1"/>
          </p:cNvSpPr>
          <p:nvPr>
            <p:ph type="ftr" sz="quarter" idx="11"/>
          </p:nvPr>
        </p:nvSpPr>
        <p:spPr/>
        <p:txBody>
          <a:bodyPr rtlCol="0"/>
          <a:lstStyle>
            <a:lvl1pPr>
              <a:defRPr baseline="0"/>
            </a:lvl1pPr>
          </a:lstStyle>
          <a:p>
            <a:endParaRPr lang="ja-JP" altLang="en-US" noProof="1"/>
          </a:p>
        </p:txBody>
      </p:sp>
      <p:sp>
        <p:nvSpPr>
          <p:cNvPr id="9" name="スライド番号プレースホルダー 8"/>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日付プレースホルダー 2"/>
          <p:cNvSpPr>
            <a:spLocks noGrp="1"/>
          </p:cNvSpPr>
          <p:nvPr>
            <p:ph type="dt" sz="half" idx="10"/>
          </p:nvPr>
        </p:nvSpPr>
        <p:spPr/>
        <p:txBody>
          <a:bodyPr rtlCol="0"/>
          <a:lstStyle>
            <a:lvl1pPr>
              <a:defRPr baseline="0"/>
            </a:lvl1pPr>
          </a:lstStyle>
          <a:p>
            <a:fld id="{0036CCD1-6313-4C08-A4A9-398373E22A5D}" type="datetime1">
              <a:rPr lang="ja-JP" altLang="en-US" noProof="1" smtClean="0"/>
              <a:t>2025/2/18</a:t>
            </a:fld>
            <a:endParaRPr lang="ja-JP" altLang="en-US" noProof="1"/>
          </a:p>
        </p:txBody>
      </p:sp>
      <p:sp>
        <p:nvSpPr>
          <p:cNvPr id="4" name="フッター プレースホルダー 3"/>
          <p:cNvSpPr>
            <a:spLocks noGrp="1"/>
          </p:cNvSpPr>
          <p:nvPr>
            <p:ph type="ftr" sz="quarter" idx="11"/>
          </p:nvPr>
        </p:nvSpPr>
        <p:spPr/>
        <p:txBody>
          <a:bodyPr rtlCol="0"/>
          <a:lstStyle>
            <a:lvl1pPr>
              <a:defRPr baseline="0"/>
            </a:lvl1pPr>
          </a:lstStyle>
          <a:p>
            <a:endParaRPr lang="ja-JP" altLang="en-US" noProof="1"/>
          </a:p>
        </p:txBody>
      </p:sp>
      <p:sp>
        <p:nvSpPr>
          <p:cNvPr id="5" name="スライド番号プレースホルダー 4"/>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baseline="0"/>
            </a:lvl1pPr>
          </a:lstStyle>
          <a:p>
            <a:fld id="{E8038082-27C2-44CA-9C16-FF192BA5FB74}" type="datetime1">
              <a:rPr lang="ja-JP" altLang="en-US" noProof="1" smtClean="0"/>
              <a:t>2025/2/18</a:t>
            </a:fld>
            <a:endParaRPr lang="ja-JP" altLang="en-US" noProof="1"/>
          </a:p>
        </p:txBody>
      </p:sp>
      <p:sp>
        <p:nvSpPr>
          <p:cNvPr id="3" name="フッター プレースホルダー 2"/>
          <p:cNvSpPr>
            <a:spLocks noGrp="1"/>
          </p:cNvSpPr>
          <p:nvPr>
            <p:ph type="ftr" sz="quarter" idx="11"/>
          </p:nvPr>
        </p:nvSpPr>
        <p:spPr/>
        <p:txBody>
          <a:bodyPr rtlCol="0"/>
          <a:lstStyle>
            <a:lvl1pPr>
              <a:defRPr baseline="0"/>
            </a:lvl1pPr>
          </a:lstStyle>
          <a:p>
            <a:endParaRPr lang="ja-JP" altLang="en-US" noProof="1"/>
          </a:p>
        </p:txBody>
      </p:sp>
      <p:sp>
        <p:nvSpPr>
          <p:cNvPr id="4" name="スライド番号プレースホルダー 3"/>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7" name="フリーフォーム(F) 11" title="右のスカラップの背景の図形"/>
          <p:cNvSpPr/>
          <p:nvPr/>
        </p:nvSpPr>
        <p:spPr bwMode="auto">
          <a:xfrm>
            <a:off x="6004222"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タイトル 1"/>
          <p:cNvSpPr>
            <a:spLocks noGrp="1"/>
          </p:cNvSpPr>
          <p:nvPr>
            <p:ph type="title"/>
          </p:nvPr>
        </p:nvSpPr>
        <p:spPr>
          <a:xfrm>
            <a:off x="6774531" y="457200"/>
            <a:ext cx="2512343" cy="1196671"/>
          </a:xfrm>
        </p:spPr>
        <p:txBody>
          <a:bodyPr rtlCol="0" anchor="b">
            <a:normAutofit/>
          </a:bodyPr>
          <a:lstStyle>
            <a:lvl1pPr>
              <a:lnSpc>
                <a:spcPct val="100000"/>
              </a:lnSpc>
              <a:defRPr sz="1544" b="1" i="0" cap="all" spc="244" baseline="0">
                <a:solidFill>
                  <a:schemeClr val="accent1"/>
                </a:solidFill>
                <a:latin typeface="Meiryo UI" panose="020B0604030504040204" pitchFamily="50" charset="-128"/>
              </a:defRPr>
            </a:lvl1pPr>
          </a:lstStyle>
          <a:p>
            <a:pPr rtl="0"/>
            <a:r>
              <a:rPr lang="ja-JP" altLang="en-US" noProof="1"/>
              <a:t>マスター タイトルの書式設定</a:t>
            </a:r>
          </a:p>
        </p:txBody>
      </p:sp>
      <p:sp>
        <p:nvSpPr>
          <p:cNvPr id="3" name="コンテンツ プレースホルダー 2"/>
          <p:cNvSpPr>
            <a:spLocks noGrp="1"/>
          </p:cNvSpPr>
          <p:nvPr>
            <p:ph idx="1" hasCustomPrompt="1"/>
          </p:nvPr>
        </p:nvSpPr>
        <p:spPr>
          <a:xfrm>
            <a:off x="621604" y="920377"/>
            <a:ext cx="5003715" cy="4985124"/>
          </a:xfrm>
        </p:spPr>
        <p:txBody>
          <a:bodyPr rtlCol="0"/>
          <a:lstStyle>
            <a:lvl1pPr>
              <a:defRPr sz="2600" baseline="0"/>
            </a:lvl1pPr>
            <a:lvl2pPr>
              <a:defRPr sz="2275" baseline="0"/>
            </a:lvl2pPr>
            <a:lvl3pPr>
              <a:defRPr sz="1950" baseline="0"/>
            </a:lvl3pPr>
            <a:lvl4pPr>
              <a:defRPr sz="1625" baseline="0"/>
            </a:lvl4pPr>
            <a:lvl5pPr>
              <a:defRPr sz="1625" baseline="0"/>
            </a:lvl5pPr>
            <a:lvl6pPr>
              <a:defRPr sz="1625"/>
            </a:lvl6pPr>
            <a:lvl7pPr>
              <a:defRPr sz="1625"/>
            </a:lvl7pPr>
            <a:lvl8pPr>
              <a:defRPr sz="1625"/>
            </a:lvl8pPr>
            <a:lvl9pPr>
              <a:defRPr sz="1625"/>
            </a:lvl9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テキスト プレースホルダー 3"/>
          <p:cNvSpPr>
            <a:spLocks noGrp="1"/>
          </p:cNvSpPr>
          <p:nvPr>
            <p:ph type="body" sz="half" idx="2" hasCustomPrompt="1"/>
          </p:nvPr>
        </p:nvSpPr>
        <p:spPr>
          <a:xfrm>
            <a:off x="6774532" y="1741336"/>
            <a:ext cx="2512343" cy="4164164"/>
          </a:xfrm>
        </p:spPr>
        <p:txBody>
          <a:bodyPr rtlCol="0"/>
          <a:lstStyle>
            <a:lvl1pPr marL="0" indent="0">
              <a:lnSpc>
                <a:spcPct val="120000"/>
              </a:lnSpc>
              <a:spcBef>
                <a:spcPts val="975"/>
              </a:spcBef>
              <a:buNone/>
              <a:defRPr sz="1300" baseline="0">
                <a:solidFill>
                  <a:schemeClr val="bg2"/>
                </a:solidFill>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ja-JP" altLang="en-US" noProof="1"/>
              <a:t>マスター テキストのスタイルを編集する</a:t>
            </a:r>
          </a:p>
        </p:txBody>
      </p:sp>
      <p:sp>
        <p:nvSpPr>
          <p:cNvPr id="5" name="日付プレースホルダー 4"/>
          <p:cNvSpPr>
            <a:spLocks noGrp="1"/>
          </p:cNvSpPr>
          <p:nvPr>
            <p:ph type="dt" sz="half" idx="10"/>
          </p:nvPr>
        </p:nvSpPr>
        <p:spPr>
          <a:xfrm>
            <a:off x="621604" y="6375679"/>
            <a:ext cx="1002101" cy="348462"/>
          </a:xfrm>
        </p:spPr>
        <p:txBody>
          <a:bodyPr rtlCol="0"/>
          <a:lstStyle>
            <a:lvl1pPr>
              <a:defRPr baseline="0"/>
            </a:lvl1pPr>
          </a:lstStyle>
          <a:p>
            <a:fld id="{AF267AD0-2BE9-4B6C-8F32-72040B1162F4}" type="datetime1">
              <a:rPr lang="ja-JP" altLang="en-US" noProof="1" smtClean="0"/>
              <a:t>2025/2/18</a:t>
            </a:fld>
            <a:endParaRPr lang="ja-JP" altLang="en-US" noProof="1"/>
          </a:p>
        </p:txBody>
      </p:sp>
      <p:sp>
        <p:nvSpPr>
          <p:cNvPr id="6" name="フッター プレースホルダー 5"/>
          <p:cNvSpPr>
            <a:spLocks noGrp="1"/>
          </p:cNvSpPr>
          <p:nvPr>
            <p:ph type="ftr" sz="quarter" idx="11"/>
          </p:nvPr>
        </p:nvSpPr>
        <p:spPr>
          <a:xfrm>
            <a:off x="1709192" y="6375679"/>
            <a:ext cx="2829270" cy="345796"/>
          </a:xfrm>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a:xfrm>
            <a:off x="4623949" y="6375679"/>
            <a:ext cx="1001371" cy="345796"/>
          </a:xfrm>
        </p:spPr>
        <p:txBody>
          <a:bodyPr rtlCol="0"/>
          <a:lstStyle>
            <a:lvl1pPr>
              <a:defRPr baseline="0"/>
            </a:lvl1pPr>
          </a:lstStyle>
          <a:p>
            <a:fld id="{299DD5A9-4EF1-497E-92EF-2D23CF305E03}" type="slidenum">
              <a:rPr lang="en-US" altLang="ja-JP" noProof="1" smtClean="0"/>
              <a:pPr/>
              <a:t>‹#›</a:t>
            </a:fld>
            <a:endParaRPr lang="ja-JP" altLang="en-US" noProof="1"/>
          </a:p>
        </p:txBody>
      </p:sp>
      <p:sp>
        <p:nvSpPr>
          <p:cNvPr id="8" name="長方形 7" title="左端の境界線"/>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3" name="図プレースホルダー 2"/>
          <p:cNvSpPr>
            <a:spLocks noGrp="1" noChangeAspect="1"/>
          </p:cNvSpPr>
          <p:nvPr>
            <p:ph type="pic" idx="1" hasCustomPrompt="1"/>
          </p:nvPr>
        </p:nvSpPr>
        <p:spPr>
          <a:xfrm>
            <a:off x="230315" y="1"/>
            <a:ext cx="5976413" cy="6857999"/>
          </a:xfrm>
        </p:spPr>
        <p:txBody>
          <a:bodyPr rtlCol="0" anchor="t"/>
          <a:lstStyle>
            <a:lvl1pPr marL="0" indent="0">
              <a:buNone/>
              <a:defRPr sz="2600" baseline="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rtl="0"/>
            <a:r>
              <a:rPr lang="ja-JP" altLang="en-US" noProof="1"/>
              <a:t>アイコンをクリックして画像を追加</a:t>
            </a:r>
          </a:p>
        </p:txBody>
      </p:sp>
      <p:sp>
        <p:nvSpPr>
          <p:cNvPr id="11" name="フリーフォーム(F) 11" title="右のスカラップの背景の図形"/>
          <p:cNvSpPr/>
          <p:nvPr/>
        </p:nvSpPr>
        <p:spPr bwMode="auto">
          <a:xfrm>
            <a:off x="6004222"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長方形 11" title="左端の境界線"/>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6774530" y="457200"/>
            <a:ext cx="2512345" cy="1196670"/>
          </a:xfrm>
        </p:spPr>
        <p:txBody>
          <a:bodyPr rtlCol="0" anchor="b">
            <a:normAutofit/>
          </a:bodyPr>
          <a:lstStyle>
            <a:lvl1pPr>
              <a:lnSpc>
                <a:spcPct val="100000"/>
              </a:lnSpc>
              <a:defRPr sz="1544" b="1" i="0" spc="244" baseline="0">
                <a:solidFill>
                  <a:schemeClr val="accent1"/>
                </a:solidFill>
                <a:latin typeface="Meiryo UI" panose="020B0604030504040204" pitchFamily="50" charset="-128"/>
              </a:defRPr>
            </a:lvl1pPr>
          </a:lstStyle>
          <a:p>
            <a:pPr rtl="0"/>
            <a:r>
              <a:rPr lang="ja-JP" altLang="en-US" noProof="1"/>
              <a:t>マスター タイトルの書式設定</a:t>
            </a:r>
          </a:p>
        </p:txBody>
      </p:sp>
      <p:sp>
        <p:nvSpPr>
          <p:cNvPr id="4" name="テキスト プレースホルダー 3"/>
          <p:cNvSpPr>
            <a:spLocks noGrp="1"/>
          </p:cNvSpPr>
          <p:nvPr>
            <p:ph type="body" sz="half" idx="2" hasCustomPrompt="1"/>
          </p:nvPr>
        </p:nvSpPr>
        <p:spPr>
          <a:xfrm>
            <a:off x="6774530" y="1741336"/>
            <a:ext cx="2512345" cy="4164164"/>
          </a:xfrm>
        </p:spPr>
        <p:txBody>
          <a:bodyPr rtlCol="0"/>
          <a:lstStyle>
            <a:lvl1pPr marL="0" indent="0">
              <a:lnSpc>
                <a:spcPct val="120000"/>
              </a:lnSpc>
              <a:spcBef>
                <a:spcPts val="975"/>
              </a:spcBef>
              <a:buNone/>
              <a:defRPr sz="1300" baseline="0">
                <a:solidFill>
                  <a:schemeClr val="bg2"/>
                </a:solidFill>
              </a:defRPr>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ja-JP" altLang="en-US" noProof="1"/>
              <a:t>マスター テキストのスタイルを編集する</a:t>
            </a:r>
          </a:p>
        </p:txBody>
      </p:sp>
      <p:sp>
        <p:nvSpPr>
          <p:cNvPr id="5" name="日付プレースホルダー 4"/>
          <p:cNvSpPr>
            <a:spLocks noGrp="1"/>
          </p:cNvSpPr>
          <p:nvPr>
            <p:ph type="dt" sz="half" idx="10"/>
          </p:nvPr>
        </p:nvSpPr>
        <p:spPr>
          <a:xfrm>
            <a:off x="622334" y="6375679"/>
            <a:ext cx="1001371" cy="348462"/>
          </a:xfrm>
        </p:spPr>
        <p:txBody>
          <a:bodyPr rtlCol="0"/>
          <a:lstStyle>
            <a:lvl1pPr>
              <a:defRPr baseline="0"/>
            </a:lvl1pPr>
          </a:lstStyle>
          <a:p>
            <a:fld id="{AE605B7E-456F-47D3-9443-2FC48320A78D}" type="datetime1">
              <a:rPr lang="ja-JP" altLang="en-US" noProof="1" smtClean="0"/>
              <a:t>2025/2/18</a:t>
            </a:fld>
            <a:endParaRPr lang="ja-JP" altLang="en-US" noProof="1"/>
          </a:p>
        </p:txBody>
      </p:sp>
      <p:sp>
        <p:nvSpPr>
          <p:cNvPr id="6" name="フッター プレースホルダー 5"/>
          <p:cNvSpPr>
            <a:spLocks noGrp="1"/>
          </p:cNvSpPr>
          <p:nvPr>
            <p:ph type="ftr" sz="quarter" idx="11"/>
          </p:nvPr>
        </p:nvSpPr>
        <p:spPr>
          <a:xfrm>
            <a:off x="1709192" y="6375679"/>
            <a:ext cx="2829270" cy="345796"/>
          </a:xfrm>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a:xfrm>
            <a:off x="4621149" y="6375679"/>
            <a:ext cx="1002983" cy="345796"/>
          </a:xfrm>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16988" y="382385"/>
            <a:ext cx="8269887" cy="1492132"/>
          </a:xfrm>
          <a:prstGeom prst="rect">
            <a:avLst/>
          </a:prstGeom>
        </p:spPr>
        <p:txBody>
          <a:bodyPr vert="horz" lIns="91440" tIns="45720" rIns="91440" bIns="45720" rtlCol="0" anchor="t">
            <a:normAutofit/>
          </a:bodyPr>
          <a:lstStyle/>
          <a:p>
            <a:pPr rtl="0"/>
            <a:r>
              <a:rPr lang="ja-JP" altLang="en-US" noProof="1"/>
              <a:t>マスター タイトルの書式設定</a:t>
            </a:r>
          </a:p>
        </p:txBody>
      </p:sp>
      <p:sp>
        <p:nvSpPr>
          <p:cNvPr id="3" name="テキスト プレースホルダー 2"/>
          <p:cNvSpPr>
            <a:spLocks noGrp="1"/>
          </p:cNvSpPr>
          <p:nvPr>
            <p:ph type="body" idx="1"/>
          </p:nvPr>
        </p:nvSpPr>
        <p:spPr>
          <a:xfrm>
            <a:off x="1016988" y="2286002"/>
            <a:ext cx="8269887" cy="3593591"/>
          </a:xfrm>
          <a:prstGeom prst="rect">
            <a:avLst/>
          </a:prstGeom>
        </p:spPr>
        <p:txBody>
          <a:bodyPr vert="horz" lIns="91440" tIns="45720" rIns="91440" bIns="45720" rtlCol="0">
            <a:normAutofit/>
          </a:body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日付プレースホルダー 3"/>
          <p:cNvSpPr>
            <a:spLocks noGrp="1"/>
          </p:cNvSpPr>
          <p:nvPr>
            <p:ph type="dt" sz="half" idx="2"/>
          </p:nvPr>
        </p:nvSpPr>
        <p:spPr>
          <a:xfrm>
            <a:off x="1016988" y="6375679"/>
            <a:ext cx="1892899" cy="348462"/>
          </a:xfrm>
          <a:prstGeom prst="rect">
            <a:avLst/>
          </a:prstGeom>
        </p:spPr>
        <p:txBody>
          <a:bodyPr vert="horz" lIns="91440" tIns="45720" rIns="91440" bIns="45720" rtlCol="0" anchor="ctr"/>
          <a:lstStyle>
            <a:lvl1pPr algn="l">
              <a:defRPr sz="975"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146ECC2F-45BF-43FF-96F9-A662FE1530A1}" type="datetime1">
              <a:rPr lang="ja-JP" altLang="en-US" noProof="1" smtClean="0"/>
              <a:t>2025/2/18</a:t>
            </a:fld>
            <a:endParaRPr lang="ja-JP" altLang="en-US" noProof="1"/>
          </a:p>
        </p:txBody>
      </p:sp>
      <p:sp>
        <p:nvSpPr>
          <p:cNvPr id="5" name="フッター プレースホルダー 4"/>
          <p:cNvSpPr>
            <a:spLocks noGrp="1"/>
          </p:cNvSpPr>
          <p:nvPr>
            <p:ph type="ftr" sz="quarter" idx="3"/>
          </p:nvPr>
        </p:nvSpPr>
        <p:spPr>
          <a:xfrm>
            <a:off x="3281363" y="6375679"/>
            <a:ext cx="3343275" cy="345796"/>
          </a:xfrm>
          <a:prstGeom prst="rect">
            <a:avLst/>
          </a:prstGeom>
        </p:spPr>
        <p:txBody>
          <a:bodyPr vert="horz" lIns="91440" tIns="45720" rIns="91440" bIns="45720" rtlCol="0" anchor="ctr"/>
          <a:lstStyle>
            <a:lvl1pPr algn="ctr">
              <a:defRPr sz="975"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noProof="1"/>
          </a:p>
        </p:txBody>
      </p:sp>
      <p:sp>
        <p:nvSpPr>
          <p:cNvPr id="6" name="スライド番号プレースホルダー 5"/>
          <p:cNvSpPr>
            <a:spLocks noGrp="1"/>
          </p:cNvSpPr>
          <p:nvPr>
            <p:ph type="sldNum" sz="quarter" idx="4"/>
          </p:nvPr>
        </p:nvSpPr>
        <p:spPr>
          <a:xfrm>
            <a:off x="6996114" y="6375679"/>
            <a:ext cx="2290762" cy="345796"/>
          </a:xfrm>
          <a:prstGeom prst="rect">
            <a:avLst/>
          </a:prstGeom>
        </p:spPr>
        <p:txBody>
          <a:bodyPr vert="horz" lIns="91440" tIns="45720" rIns="91440" bIns="45720" rtlCol="0" anchor="ctr"/>
          <a:lstStyle>
            <a:lvl1pPr algn="r">
              <a:defRPr sz="975"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42950" rtl="0" eaLnBrk="1" latinLnBrk="0" hangingPunct="1">
        <a:lnSpc>
          <a:spcPct val="90000"/>
        </a:lnSpc>
        <a:spcBef>
          <a:spcPct val="0"/>
        </a:spcBef>
        <a:buNone/>
        <a:defRPr kumimoji="1" sz="4144" b="1" kern="1200" cap="all" spc="163" baseline="0">
          <a:solidFill>
            <a:schemeClr val="tx2"/>
          </a:solidFill>
          <a:latin typeface="Meiryo UI" panose="020B0604030504040204" pitchFamily="50" charset="-128"/>
          <a:ea typeface="Meiryo UI" panose="020B0604030504040204" pitchFamily="50" charset="-128"/>
          <a:cs typeface="+mj-cs"/>
        </a:defRPr>
      </a:lvl1pPr>
    </p:titleStyle>
    <p:bodyStyle>
      <a:lvl1pPr marL="185738" indent="-185738" algn="l" defTabSz="742950" rtl="0" eaLnBrk="1" latinLnBrk="0" hangingPunct="1">
        <a:lnSpc>
          <a:spcPct val="110000"/>
        </a:lnSpc>
        <a:spcBef>
          <a:spcPts val="569"/>
        </a:spcBef>
        <a:buClr>
          <a:schemeClr val="tx2"/>
        </a:buClr>
        <a:buFont typeface="Arial" panose="020B0604020202020204" pitchFamily="34" charset="0"/>
        <a:buChar char="•"/>
        <a:defRPr kumimoji="1" sz="1625"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110000"/>
        </a:lnSpc>
        <a:spcBef>
          <a:spcPts val="569"/>
        </a:spcBef>
        <a:buClr>
          <a:schemeClr val="tx2"/>
        </a:buClr>
        <a:buFont typeface="Gill Sans MT" panose="020B0502020104020203" pitchFamily="34" charset="0"/>
        <a:buChar char="–"/>
        <a:defRPr kumimoji="1" sz="1463"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110000"/>
        </a:lnSpc>
        <a:spcBef>
          <a:spcPts val="569"/>
        </a:spcBef>
        <a:buClr>
          <a:schemeClr val="tx2"/>
        </a:buClr>
        <a:buFont typeface="Arial" panose="020B0604020202020204" pitchFamily="34" charset="0"/>
        <a:buChar char="•"/>
        <a:defRPr kumimoji="1" sz="13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110000"/>
        </a:lnSpc>
        <a:spcBef>
          <a:spcPts val="569"/>
        </a:spcBef>
        <a:buClr>
          <a:schemeClr val="tx2"/>
        </a:buClr>
        <a:buFont typeface="Gill Sans MT" panose="020B0502020104020203" pitchFamily="34" charset="0"/>
        <a:buChar char="–"/>
        <a:defRPr kumimoji="1" sz="1138"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110000"/>
        </a:lnSpc>
        <a:spcBef>
          <a:spcPts val="569"/>
        </a:spcBef>
        <a:buClr>
          <a:schemeClr val="tx2"/>
        </a:buClr>
        <a:buFont typeface="Arial" panose="020B0604020202020204" pitchFamily="34" charset="0"/>
        <a:buChar char="•"/>
        <a:defRPr kumimoji="1" sz="1138"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lnSpc>
          <a:spcPct val="110000"/>
        </a:lnSpc>
        <a:spcBef>
          <a:spcPts val="569"/>
        </a:spcBef>
        <a:buClr>
          <a:schemeClr val="tx2"/>
        </a:buClr>
        <a:buFont typeface="Gill Sans MT" panose="020B0502020104020203" pitchFamily="34" charset="0"/>
        <a:buChar char="–"/>
        <a:defRPr kumimoji="1" sz="1138" kern="1200">
          <a:solidFill>
            <a:schemeClr val="tx1">
              <a:lumMod val="65000"/>
              <a:lumOff val="35000"/>
            </a:schemeClr>
          </a:solidFill>
          <a:latin typeface="+mn-lt"/>
          <a:ea typeface="+mn-ea"/>
          <a:cs typeface="+mn-cs"/>
        </a:defRPr>
      </a:lvl6pPr>
      <a:lvl7pPr marL="2414588" indent="-185738" algn="l" defTabSz="742950" rtl="0" eaLnBrk="1" latinLnBrk="0" hangingPunct="1">
        <a:lnSpc>
          <a:spcPct val="110000"/>
        </a:lnSpc>
        <a:spcBef>
          <a:spcPts val="569"/>
        </a:spcBef>
        <a:buClr>
          <a:schemeClr val="tx2"/>
        </a:buClr>
        <a:buFont typeface="Arial" panose="020B0604020202020204" pitchFamily="34" charset="0"/>
        <a:buChar char="•"/>
        <a:defRPr kumimoji="1" sz="1138" kern="1200">
          <a:solidFill>
            <a:schemeClr val="tx1">
              <a:lumMod val="65000"/>
              <a:lumOff val="35000"/>
            </a:schemeClr>
          </a:solidFill>
          <a:latin typeface="+mn-lt"/>
          <a:ea typeface="+mn-ea"/>
          <a:cs typeface="+mn-cs"/>
        </a:defRPr>
      </a:lvl7pPr>
      <a:lvl8pPr marL="2786063" indent="-185738" algn="l" defTabSz="742950" rtl="0" eaLnBrk="1" latinLnBrk="0" hangingPunct="1">
        <a:lnSpc>
          <a:spcPct val="110000"/>
        </a:lnSpc>
        <a:spcBef>
          <a:spcPts val="569"/>
        </a:spcBef>
        <a:buClr>
          <a:schemeClr val="tx2"/>
        </a:buClr>
        <a:buFont typeface="Gill Sans MT" panose="020B0502020104020203" pitchFamily="34" charset="0"/>
        <a:buChar char="–"/>
        <a:defRPr kumimoji="1" sz="1138" kern="1200" baseline="0">
          <a:solidFill>
            <a:schemeClr val="tx1">
              <a:lumMod val="65000"/>
              <a:lumOff val="35000"/>
            </a:schemeClr>
          </a:solidFill>
          <a:latin typeface="+mn-lt"/>
          <a:ea typeface="+mn-ea"/>
          <a:cs typeface="+mn-cs"/>
        </a:defRPr>
      </a:lvl8pPr>
      <a:lvl9pPr marL="3157538" indent="-185738" algn="l" defTabSz="742950" rtl="0" eaLnBrk="1" latinLnBrk="0" hangingPunct="1">
        <a:lnSpc>
          <a:spcPct val="110000"/>
        </a:lnSpc>
        <a:spcBef>
          <a:spcPts val="569"/>
        </a:spcBef>
        <a:buClr>
          <a:schemeClr val="tx2"/>
        </a:buClr>
        <a:buFont typeface="Arial" panose="020B0604020202020204" pitchFamily="34" charset="0"/>
        <a:buChar char="•"/>
        <a:defRPr kumimoji="1" sz="1138" kern="1200" baseline="0">
          <a:solidFill>
            <a:schemeClr val="tx1">
              <a:lumMod val="65000"/>
              <a:lumOff val="35000"/>
            </a:schemeClr>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4">
          <p15:clr>
            <a:srgbClr val="F26B43"/>
          </p15:clr>
        </p15:guide>
        <p15:guide id="2" pos="585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F0B952-2A91-9A04-CEED-C775B57A95E6}"/>
              </a:ext>
            </a:extLst>
          </p:cNvPr>
          <p:cNvSpPr/>
          <p:nvPr/>
        </p:nvSpPr>
        <p:spPr>
          <a:xfrm>
            <a:off x="1016986" y="1354711"/>
            <a:ext cx="8269887" cy="2403174"/>
          </a:xfrm>
          <a:prstGeom prst="rect">
            <a:avLst/>
          </a:prstGeom>
          <a:solidFill>
            <a:srgbClr val="F7CAAC"/>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タイトル 1">
            <a:extLst>
              <a:ext uri="{FF2B5EF4-FFF2-40B4-BE49-F238E27FC236}">
                <a16:creationId xmlns:a16="http://schemas.microsoft.com/office/drawing/2014/main" id="{1FDF3088-698D-40FE-9C22-078E728B311E}"/>
              </a:ext>
            </a:extLst>
          </p:cNvPr>
          <p:cNvSpPr>
            <a:spLocks noGrp="1"/>
          </p:cNvSpPr>
          <p:nvPr>
            <p:ph type="title"/>
          </p:nvPr>
        </p:nvSpPr>
        <p:spPr>
          <a:xfrm>
            <a:off x="1016986" y="1499191"/>
            <a:ext cx="8269887" cy="1684964"/>
          </a:xfrm>
        </p:spPr>
        <p:txBody>
          <a:bodyPr>
            <a:normAutofit/>
          </a:bodyPr>
          <a:lstStyle/>
          <a:p>
            <a:pPr algn="ctr"/>
            <a:r>
              <a:rPr lang="ja-JP" altLang="en-US" sz="49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三浦市</a:t>
            </a:r>
            <a:br>
              <a:rPr lang="en-US" altLang="ja-JP" sz="49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br>
            <a:r>
              <a:rPr lang="ja-JP" altLang="en-US" sz="49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こども計画</a:t>
            </a:r>
            <a:endParaRPr lang="ja-JP" altLang="en-US" sz="48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DBE80271-9CF7-4472-8287-44C05345821F}"/>
              </a:ext>
            </a:extLst>
          </p:cNvPr>
          <p:cNvSpPr>
            <a:spLocks noGrp="1"/>
          </p:cNvSpPr>
          <p:nvPr>
            <p:ph idx="1"/>
          </p:nvPr>
        </p:nvSpPr>
        <p:spPr>
          <a:xfrm>
            <a:off x="1016988" y="3104706"/>
            <a:ext cx="8269887" cy="550387"/>
          </a:xfrm>
          <a:solidFill>
            <a:srgbClr val="FDECCB"/>
          </a:solidFill>
        </p:spPr>
        <p:txBody>
          <a:bodyPr>
            <a:noAutofit/>
          </a:bodyPr>
          <a:lstStyle/>
          <a:p>
            <a:pPr marL="0" indent="0" algn="ctr">
              <a:buNone/>
            </a:pPr>
            <a:endParaRPr lang="en-US" altLang="ja-JP" sz="3575" dirty="0">
              <a:solidFill>
                <a:srgbClr val="002060"/>
              </a:solidFill>
              <a:latin typeface="HG丸ｺﾞｼｯｸM-PRO" panose="020F0600000000000000" pitchFamily="50" charset="-128"/>
              <a:ea typeface="HG丸ｺﾞｼｯｸM-PRO" panose="020F0600000000000000" pitchFamily="50" charset="-128"/>
            </a:endParaRPr>
          </a:p>
          <a:p>
            <a:pPr marL="0" indent="0" algn="ctr">
              <a:buNone/>
            </a:pPr>
            <a:endParaRPr lang="ja-JP" altLang="en-US" sz="3575" dirty="0">
              <a:solidFill>
                <a:srgbClr val="002060"/>
              </a:solidFill>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48BBAA6D-538D-4B63-9A18-0AFFA5212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834" y="4010726"/>
            <a:ext cx="3458332" cy="2696165"/>
          </a:xfrm>
          <a:prstGeom prst="rect">
            <a:avLst/>
          </a:prstGeom>
        </p:spPr>
      </p:pic>
      <p:sp>
        <p:nvSpPr>
          <p:cNvPr id="4" name="正方形/長方形 3">
            <a:extLst>
              <a:ext uri="{FF2B5EF4-FFF2-40B4-BE49-F238E27FC236}">
                <a16:creationId xmlns:a16="http://schemas.microsoft.com/office/drawing/2014/main" id="{61022007-211F-4D38-9F47-C07E6D50504D}"/>
              </a:ext>
            </a:extLst>
          </p:cNvPr>
          <p:cNvSpPr/>
          <p:nvPr/>
        </p:nvSpPr>
        <p:spPr>
          <a:xfrm>
            <a:off x="7256367" y="378769"/>
            <a:ext cx="2030506" cy="649484"/>
          </a:xfrm>
          <a:prstGeom prst="rect">
            <a:avLst/>
          </a:prstGeom>
          <a:ln w="38100">
            <a:solidFill>
              <a:srgbClr val="F7CAA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ln w="0"/>
                <a:solidFill>
                  <a:schemeClr val="tx1"/>
                </a:solidFill>
                <a:effectLst>
                  <a:outerShdw blurRad="38100" dist="19050" dir="2700000" algn="tl" rotWithShape="0">
                    <a:schemeClr val="dk1">
                      <a:alpha val="40000"/>
                    </a:schemeClr>
                  </a:outerShdw>
                </a:effectLst>
              </a:rPr>
              <a:t>資料１ー１</a:t>
            </a:r>
          </a:p>
        </p:txBody>
      </p:sp>
    </p:spTree>
    <p:extLst>
      <p:ext uri="{BB962C8B-B14F-4D97-AF65-F5344CB8AC3E}">
        <p14:creationId xmlns:p14="http://schemas.microsoft.com/office/powerpoint/2010/main" val="98378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D1E2-670A-0946-D438-50C28B7707A0}"/>
            </a:ext>
          </a:extLst>
        </p:cNvPr>
        <p:cNvGrpSpPr/>
        <p:nvPr/>
      </p:nvGrpSpPr>
      <p:grpSpPr>
        <a:xfrm>
          <a:off x="0" y="0"/>
          <a:ext cx="0" cy="0"/>
          <a:chOff x="0" y="0"/>
          <a:chExt cx="0" cy="0"/>
        </a:xfrm>
      </p:grpSpPr>
      <p:sp>
        <p:nvSpPr>
          <p:cNvPr id="28" name="Rectangle 4">
            <a:extLst>
              <a:ext uri="{FF2B5EF4-FFF2-40B4-BE49-F238E27FC236}">
                <a16:creationId xmlns:a16="http://schemas.microsoft.com/office/drawing/2014/main" id="{528496B4-BE56-80E3-D765-59B5DA20AC5C}"/>
              </a:ext>
            </a:extLst>
          </p:cNvPr>
          <p:cNvSpPr>
            <a:spLocks noChangeArrowheads="1"/>
          </p:cNvSpPr>
          <p:nvPr/>
        </p:nvSpPr>
        <p:spPr bwMode="auto">
          <a:xfrm>
            <a:off x="2353966" y="254173"/>
            <a:ext cx="150106"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endParaRPr lang="ja-JP" altLang="ja-JP" sz="488"/>
          </a:p>
          <a:p>
            <a:pPr defTabSz="742950" eaLnBrk="0" fontAlgn="base" hangingPunct="0">
              <a:spcBef>
                <a:spcPct val="0"/>
              </a:spcBef>
              <a:spcAft>
                <a:spcPct val="0"/>
              </a:spcAft>
            </a:pPr>
            <a:br>
              <a:rPr lang="ja-JP" altLang="ja-JP" sz="1463">
                <a:latin typeface="Arial" panose="020B0604020202020204" pitchFamily="34" charset="0"/>
              </a:rPr>
            </a:br>
            <a:endParaRPr lang="ja-JP" altLang="ja-JP" sz="1463">
              <a:latin typeface="Arial" panose="020B0604020202020204" pitchFamily="34" charset="0"/>
            </a:endParaRPr>
          </a:p>
          <a:p>
            <a:pPr defTabSz="742950" eaLnBrk="0" fontAlgn="base" hangingPunct="0">
              <a:spcBef>
                <a:spcPct val="0"/>
              </a:spcBef>
              <a:spcAft>
                <a:spcPct val="0"/>
              </a:spcAft>
            </a:pPr>
            <a:endParaRPr lang="ja-JP" altLang="ja-JP" sz="1463">
              <a:latin typeface="Arial" panose="020B0604020202020204" pitchFamily="34" charset="0"/>
            </a:endParaRPr>
          </a:p>
        </p:txBody>
      </p:sp>
      <p:sp>
        <p:nvSpPr>
          <p:cNvPr id="7" name="スライド番号プレースホルダー 3">
            <a:extLst>
              <a:ext uri="{FF2B5EF4-FFF2-40B4-BE49-F238E27FC236}">
                <a16:creationId xmlns:a16="http://schemas.microsoft.com/office/drawing/2014/main" id="{25F904BB-B4AD-3E72-6E0D-88F581984608}"/>
              </a:ext>
            </a:extLst>
          </p:cNvPr>
          <p:cNvSpPr>
            <a:spLocks noGrp="1"/>
          </p:cNvSpPr>
          <p:nvPr>
            <p:ph type="sldNum" sz="quarter" idx="12"/>
          </p:nvPr>
        </p:nvSpPr>
        <p:spPr>
          <a:xfrm>
            <a:off x="6996114" y="6322868"/>
            <a:ext cx="2290762" cy="280959"/>
          </a:xfrm>
        </p:spPr>
        <p:txBody>
          <a:bodyPr/>
          <a:lstStyle/>
          <a:p>
            <a:fld id="{299DD5A9-4EF1-497E-92EF-2D23CF305E03}" type="slidenum">
              <a:rPr lang="en-US" altLang="ja-JP" noProof="1" smtClean="0"/>
              <a:pPr/>
              <a:t>10</a:t>
            </a:fld>
            <a:endParaRPr lang="ja-JP" altLang="en-US" noProof="1"/>
          </a:p>
        </p:txBody>
      </p:sp>
      <p:sp>
        <p:nvSpPr>
          <p:cNvPr id="75" name="Rectangle 46">
            <a:extLst>
              <a:ext uri="{FF2B5EF4-FFF2-40B4-BE49-F238E27FC236}">
                <a16:creationId xmlns:a16="http://schemas.microsoft.com/office/drawing/2014/main" id="{C7830CDF-DD25-7BAF-27A5-ACD21FC68CA5}"/>
              </a:ext>
            </a:extLst>
          </p:cNvPr>
          <p:cNvSpPr>
            <a:spLocks noChangeArrowheads="1"/>
          </p:cNvSpPr>
          <p:nvPr/>
        </p:nvSpPr>
        <p:spPr bwMode="auto">
          <a:xfrm>
            <a:off x="471637" y="636945"/>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b="0" i="0" u="none" strike="noStrike" cap="none" normalizeH="0" baseline="0" dirty="0" bmk="_Toc184275874">
                <a:ln>
                  <a:noFill/>
                </a:ln>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ja-JP" sz="1800" dirty="0">
                <a:effectLst/>
                <a:ea typeface="BIZ UDゴシック" panose="020B0400000000000000" pitchFamily="49" charset="-128"/>
                <a:cs typeface="Times New Roman" panose="02020603050405020304" pitchFamily="18" charset="0"/>
              </a:rPr>
              <a:t>）障害児支援・医療的ケア児等への支援</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76" name="表 75">
            <a:extLst>
              <a:ext uri="{FF2B5EF4-FFF2-40B4-BE49-F238E27FC236}">
                <a16:creationId xmlns:a16="http://schemas.microsoft.com/office/drawing/2014/main" id="{437B77A9-3F3D-9353-9DF7-636D099CD3AA}"/>
              </a:ext>
            </a:extLst>
          </p:cNvPr>
          <p:cNvGraphicFramePr>
            <a:graphicFrameLocks noGrp="1"/>
          </p:cNvGraphicFramePr>
          <p:nvPr>
            <p:extLst>
              <p:ext uri="{D42A27DB-BD31-4B8C-83A1-F6EECF244321}">
                <p14:modId xmlns:p14="http://schemas.microsoft.com/office/powerpoint/2010/main" val="2186359375"/>
              </p:ext>
            </p:extLst>
          </p:nvPr>
        </p:nvGraphicFramePr>
        <p:xfrm>
          <a:off x="1537495" y="1212449"/>
          <a:ext cx="6604000" cy="3240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７</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障害児通所支援事業の実施</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８</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こども発達医療相談事業の実施</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９</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療育支援の推進</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05117"/>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居宅介護事業の実施</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80993"/>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11</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短期入所の実施</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076365"/>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12</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補装具の交付</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86462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13</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日常生活用具の給付</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030306"/>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14</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医療的ケア児等への支援</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65520"/>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15</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障害児相談支援事業の実施</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641242"/>
                  </a:ext>
                </a:extLst>
              </a:tr>
            </a:tbl>
          </a:graphicData>
        </a:graphic>
      </p:graphicFrame>
      <p:grpSp>
        <p:nvGrpSpPr>
          <p:cNvPr id="5" name="グループ化 4">
            <a:extLst>
              <a:ext uri="{FF2B5EF4-FFF2-40B4-BE49-F238E27FC236}">
                <a16:creationId xmlns:a16="http://schemas.microsoft.com/office/drawing/2014/main" id="{3D5E5937-65C5-8ACD-6F06-081165AF317B}"/>
              </a:ext>
            </a:extLst>
          </p:cNvPr>
          <p:cNvGrpSpPr/>
          <p:nvPr/>
        </p:nvGrpSpPr>
        <p:grpSpPr>
          <a:xfrm flipV="1">
            <a:off x="831782" y="1000952"/>
            <a:ext cx="8356333" cy="76929"/>
            <a:chOff x="892810" y="2365690"/>
            <a:chExt cx="8077935" cy="0"/>
          </a:xfrm>
        </p:grpSpPr>
        <p:cxnSp>
          <p:nvCxnSpPr>
            <p:cNvPr id="6" name="直線コネクタ 5">
              <a:extLst>
                <a:ext uri="{FF2B5EF4-FFF2-40B4-BE49-F238E27FC236}">
                  <a16:creationId xmlns:a16="http://schemas.microsoft.com/office/drawing/2014/main" id="{0B056C92-84AF-B386-2FC3-455645CACAEF}"/>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D3E09D6-9265-7819-49A5-33154A529A17}"/>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77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14A97-362B-9F0D-04DA-FFA5558BB7F3}"/>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1A6FCA88-CFCA-C91F-43D1-3FE38087B186}"/>
              </a:ext>
            </a:extLst>
          </p:cNvPr>
          <p:cNvSpPr>
            <a:spLocks noGrp="1"/>
          </p:cNvSpPr>
          <p:nvPr>
            <p:ph type="sldNum" sz="quarter" idx="12"/>
          </p:nvPr>
        </p:nvSpPr>
        <p:spPr>
          <a:xfrm>
            <a:off x="6996114" y="6382800"/>
            <a:ext cx="2290762" cy="280959"/>
          </a:xfrm>
        </p:spPr>
        <p:txBody>
          <a:bodyPr/>
          <a:lstStyle/>
          <a:p>
            <a:fld id="{299DD5A9-4EF1-497E-92EF-2D23CF305E03}" type="slidenum">
              <a:rPr lang="en-US" altLang="ja-JP" noProof="1" smtClean="0"/>
              <a:pPr/>
              <a:t>11</a:t>
            </a:fld>
            <a:endParaRPr lang="ja-JP" altLang="en-US" noProof="1"/>
          </a:p>
        </p:txBody>
      </p:sp>
      <p:sp>
        <p:nvSpPr>
          <p:cNvPr id="6" name="Rectangle 46">
            <a:extLst>
              <a:ext uri="{FF2B5EF4-FFF2-40B4-BE49-F238E27FC236}">
                <a16:creationId xmlns:a16="http://schemas.microsoft.com/office/drawing/2014/main" id="{0DCC7339-E38D-3529-6CAA-A8D43A793D4E}"/>
              </a:ext>
            </a:extLst>
          </p:cNvPr>
          <p:cNvSpPr>
            <a:spLocks noChangeArrowheads="1"/>
          </p:cNvSpPr>
          <p:nvPr/>
        </p:nvSpPr>
        <p:spPr bwMode="auto">
          <a:xfrm>
            <a:off x="471637" y="573586"/>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b="0" i="0" u="none" strike="noStrike" cap="none" normalizeH="0" baseline="0" dirty="0" bmk="_Toc184275874">
                <a:ln>
                  <a:noFill/>
                </a:ln>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sz="1800" dirty="0">
                <a:effectLst/>
                <a:ea typeface="BIZ UDゴシック" panose="020B0400000000000000" pitchFamily="49" charset="-128"/>
                <a:cs typeface="Times New Roman" panose="02020603050405020304" pitchFamily="18" charset="0"/>
              </a:rPr>
              <a:t>）こどもの貧困対策</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ED9E7CE3-20AE-67C8-8B0A-18603E468FC0}"/>
              </a:ext>
            </a:extLst>
          </p:cNvPr>
          <p:cNvGraphicFramePr>
            <a:graphicFrameLocks noGrp="1"/>
          </p:cNvGraphicFramePr>
          <p:nvPr>
            <p:extLst>
              <p:ext uri="{D42A27DB-BD31-4B8C-83A1-F6EECF244321}">
                <p14:modId xmlns:p14="http://schemas.microsoft.com/office/powerpoint/2010/main" val="2657106994"/>
              </p:ext>
            </p:extLst>
          </p:nvPr>
        </p:nvGraphicFramePr>
        <p:xfrm>
          <a:off x="1537495" y="1258573"/>
          <a:ext cx="6604000" cy="1944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16</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就学援助の実施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17</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ひとり親家庭等の医療費の軽減 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18</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児童扶養手当の支給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05117"/>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各制度における低所得世帯への支援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80993"/>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困難を抱えるこどもへの支援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076365"/>
                  </a:ext>
                </a:extLst>
              </a:tr>
            </a:tbl>
          </a:graphicData>
        </a:graphic>
      </p:graphicFrame>
      <p:sp>
        <p:nvSpPr>
          <p:cNvPr id="11" name="Rectangle 46">
            <a:extLst>
              <a:ext uri="{FF2B5EF4-FFF2-40B4-BE49-F238E27FC236}">
                <a16:creationId xmlns:a16="http://schemas.microsoft.com/office/drawing/2014/main" id="{4CCB024F-F191-18F0-312E-D2567F6E6F06}"/>
              </a:ext>
            </a:extLst>
          </p:cNvPr>
          <p:cNvSpPr>
            <a:spLocks noChangeArrowheads="1"/>
          </p:cNvSpPr>
          <p:nvPr/>
        </p:nvSpPr>
        <p:spPr bwMode="auto">
          <a:xfrm>
            <a:off x="471637" y="3969696"/>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６）児童虐待防止対策と社会的養護の推進及びヤングケアラーへの支援</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2F23B6A5-C0DC-B0FC-9699-B24521F7E385}"/>
              </a:ext>
            </a:extLst>
          </p:cNvPr>
          <p:cNvGraphicFramePr>
            <a:graphicFrameLocks noGrp="1"/>
          </p:cNvGraphicFramePr>
          <p:nvPr>
            <p:extLst>
              <p:ext uri="{D42A27DB-BD31-4B8C-83A1-F6EECF244321}">
                <p14:modId xmlns:p14="http://schemas.microsoft.com/office/powerpoint/2010/main" val="3312859351"/>
              </p:ext>
            </p:extLst>
          </p:nvPr>
        </p:nvGraphicFramePr>
        <p:xfrm>
          <a:off x="1537495" y="4665915"/>
          <a:ext cx="6604000" cy="1188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540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21</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児童虐待防止ネットワーク（子どもを守る地域ネットワーク）体制の整備</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22</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ヤングケアラーへの支援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bl>
          </a:graphicData>
        </a:graphic>
      </p:graphicFrame>
      <p:grpSp>
        <p:nvGrpSpPr>
          <p:cNvPr id="13" name="グループ化 12">
            <a:extLst>
              <a:ext uri="{FF2B5EF4-FFF2-40B4-BE49-F238E27FC236}">
                <a16:creationId xmlns:a16="http://schemas.microsoft.com/office/drawing/2014/main" id="{F5040E6D-B37B-DEC8-EB0E-47CED20D33BB}"/>
              </a:ext>
            </a:extLst>
          </p:cNvPr>
          <p:cNvGrpSpPr/>
          <p:nvPr/>
        </p:nvGrpSpPr>
        <p:grpSpPr>
          <a:xfrm flipV="1">
            <a:off x="831782" y="900138"/>
            <a:ext cx="8356333" cy="76929"/>
            <a:chOff x="892810" y="2365690"/>
            <a:chExt cx="8077935" cy="0"/>
          </a:xfrm>
        </p:grpSpPr>
        <p:cxnSp>
          <p:nvCxnSpPr>
            <p:cNvPr id="14" name="直線コネクタ 13">
              <a:extLst>
                <a:ext uri="{FF2B5EF4-FFF2-40B4-BE49-F238E27FC236}">
                  <a16:creationId xmlns:a16="http://schemas.microsoft.com/office/drawing/2014/main" id="{DAB8EC30-A4F1-F60F-3FF2-7E18BE9D10EE}"/>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6AF29E6-1321-9745-84F0-3E687A4DE360}"/>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69014BC3-6E64-48A1-6107-85EE3A451A6D}"/>
              </a:ext>
            </a:extLst>
          </p:cNvPr>
          <p:cNvGrpSpPr/>
          <p:nvPr/>
        </p:nvGrpSpPr>
        <p:grpSpPr>
          <a:xfrm flipV="1">
            <a:off x="831782" y="4307987"/>
            <a:ext cx="8356333" cy="76929"/>
            <a:chOff x="892810" y="2365690"/>
            <a:chExt cx="8077935" cy="0"/>
          </a:xfrm>
        </p:grpSpPr>
        <p:cxnSp>
          <p:nvCxnSpPr>
            <p:cNvPr id="17" name="直線コネクタ 16">
              <a:extLst>
                <a:ext uri="{FF2B5EF4-FFF2-40B4-BE49-F238E27FC236}">
                  <a16:creationId xmlns:a16="http://schemas.microsoft.com/office/drawing/2014/main" id="{001DD4F6-95AF-4BE7-6FC6-B53126F97BBD}"/>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F7BF9C6-9451-330F-1EF2-C7C05AE3468D}"/>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88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14A97-362B-9F0D-04DA-FFA5558BB7F3}"/>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1A6FCA88-CFCA-C91F-43D1-3FE38087B186}"/>
              </a:ext>
            </a:extLst>
          </p:cNvPr>
          <p:cNvSpPr>
            <a:spLocks noGrp="1"/>
          </p:cNvSpPr>
          <p:nvPr>
            <p:ph type="sldNum" sz="quarter" idx="12"/>
          </p:nvPr>
        </p:nvSpPr>
        <p:spPr>
          <a:xfrm>
            <a:off x="6996114" y="6382800"/>
            <a:ext cx="2290762" cy="280959"/>
          </a:xfrm>
        </p:spPr>
        <p:txBody>
          <a:bodyPr/>
          <a:lstStyle/>
          <a:p>
            <a:fld id="{299DD5A9-4EF1-497E-92EF-2D23CF305E03}" type="slidenum">
              <a:rPr lang="en-US" altLang="ja-JP" noProof="1" smtClean="0"/>
              <a:pPr/>
              <a:t>12</a:t>
            </a:fld>
            <a:endParaRPr lang="ja-JP" altLang="en-US" noProof="1"/>
          </a:p>
        </p:txBody>
      </p:sp>
      <p:sp>
        <p:nvSpPr>
          <p:cNvPr id="6" name="Rectangle 46">
            <a:extLst>
              <a:ext uri="{FF2B5EF4-FFF2-40B4-BE49-F238E27FC236}">
                <a16:creationId xmlns:a16="http://schemas.microsoft.com/office/drawing/2014/main" id="{0DCC7339-E38D-3529-6CAA-A8D43A793D4E}"/>
              </a:ext>
            </a:extLst>
          </p:cNvPr>
          <p:cNvSpPr>
            <a:spLocks noChangeArrowheads="1"/>
          </p:cNvSpPr>
          <p:nvPr/>
        </p:nvSpPr>
        <p:spPr bwMode="auto">
          <a:xfrm>
            <a:off x="471637" y="165366"/>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７）多様な遊びや体験ができる機会づくり</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ED9E7CE3-20AE-67C8-8B0A-18603E468FC0}"/>
              </a:ext>
            </a:extLst>
          </p:cNvPr>
          <p:cNvGraphicFramePr>
            <a:graphicFrameLocks noGrp="1"/>
          </p:cNvGraphicFramePr>
          <p:nvPr>
            <p:extLst>
              <p:ext uri="{D42A27DB-BD31-4B8C-83A1-F6EECF244321}">
                <p14:modId xmlns:p14="http://schemas.microsoft.com/office/powerpoint/2010/main" val="1079329585"/>
              </p:ext>
            </p:extLst>
          </p:nvPr>
        </p:nvGraphicFramePr>
        <p:xfrm>
          <a:off x="1537495" y="652861"/>
          <a:ext cx="6604000" cy="2916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23</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姉妹都市交流事業の実施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24</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a:solidFill>
                            <a:schemeClr val="tx1"/>
                          </a:solidFill>
                          <a:effectLst/>
                          <a:latin typeface="BIZ UDゴシック" panose="020B0400000000000000" pitchFamily="49" charset="-128"/>
                          <a:ea typeface="BIZ UDゴシック" panose="020B0400000000000000" pitchFamily="49" charset="-128"/>
                          <a:cs typeface="+mn-cs"/>
                        </a:rPr>
                        <a:t>三浦市子どもの船事業の実施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25</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コミュニティセンター等のこども向け講座の実施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05117"/>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遊び場を提供する事業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80993"/>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27</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子育て世代交流事業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076365"/>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28</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親子のふれあい体験等家庭教育学級の実施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765777"/>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29</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三浦市子ども読書活動推進計画の実行 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545090"/>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姉妹都市国際交流青年日本語補助教員派遣事業の実施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331006"/>
                  </a:ext>
                </a:extLst>
              </a:tr>
            </a:tbl>
          </a:graphicData>
        </a:graphic>
      </p:graphicFrame>
      <p:grpSp>
        <p:nvGrpSpPr>
          <p:cNvPr id="5" name="グループ化 4">
            <a:extLst>
              <a:ext uri="{FF2B5EF4-FFF2-40B4-BE49-F238E27FC236}">
                <a16:creationId xmlns:a16="http://schemas.microsoft.com/office/drawing/2014/main" id="{FAEA2048-E30E-9496-3607-80DD159C7C8E}"/>
              </a:ext>
            </a:extLst>
          </p:cNvPr>
          <p:cNvGrpSpPr/>
          <p:nvPr/>
        </p:nvGrpSpPr>
        <p:grpSpPr>
          <a:xfrm flipV="1">
            <a:off x="831782" y="496233"/>
            <a:ext cx="8356333" cy="76929"/>
            <a:chOff x="892810" y="2365690"/>
            <a:chExt cx="8077935" cy="0"/>
          </a:xfrm>
        </p:grpSpPr>
        <p:cxnSp>
          <p:nvCxnSpPr>
            <p:cNvPr id="8" name="直線コネクタ 7">
              <a:extLst>
                <a:ext uri="{FF2B5EF4-FFF2-40B4-BE49-F238E27FC236}">
                  <a16:creationId xmlns:a16="http://schemas.microsoft.com/office/drawing/2014/main" id="{611465F3-5E82-507E-6053-C63ABDF10078}"/>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77BB18F-3737-C52E-E4EB-3D5131D7D560}"/>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76ACEEA3-BD2F-6DCC-6985-E95E20E4A753}"/>
              </a:ext>
            </a:extLst>
          </p:cNvPr>
          <p:cNvGrpSpPr/>
          <p:nvPr/>
        </p:nvGrpSpPr>
        <p:grpSpPr>
          <a:xfrm>
            <a:off x="1538106" y="3548184"/>
            <a:ext cx="6687686" cy="3116623"/>
            <a:chOff x="1538106" y="3548184"/>
            <a:chExt cx="6687686" cy="3116623"/>
          </a:xfrm>
        </p:grpSpPr>
        <p:grpSp>
          <p:nvGrpSpPr>
            <p:cNvPr id="2" name="グループ化 1">
              <a:extLst>
                <a:ext uri="{FF2B5EF4-FFF2-40B4-BE49-F238E27FC236}">
                  <a16:creationId xmlns:a16="http://schemas.microsoft.com/office/drawing/2014/main" id="{D1823704-F536-9F64-F37E-5BA3F31BA433}"/>
                </a:ext>
              </a:extLst>
            </p:cNvPr>
            <p:cNvGrpSpPr/>
            <p:nvPr/>
          </p:nvGrpSpPr>
          <p:grpSpPr>
            <a:xfrm>
              <a:off x="1538106" y="3548184"/>
              <a:ext cx="6687686" cy="3116623"/>
              <a:chOff x="0" y="0"/>
              <a:chExt cx="6687713" cy="2384670"/>
            </a:xfrm>
          </p:grpSpPr>
          <p:grpSp>
            <p:nvGrpSpPr>
              <p:cNvPr id="3" name="グループ化 2">
                <a:extLst>
                  <a:ext uri="{FF2B5EF4-FFF2-40B4-BE49-F238E27FC236}">
                    <a16:creationId xmlns:a16="http://schemas.microsoft.com/office/drawing/2014/main" id="{428DF884-0340-917F-1BB3-9C6EF968FF45}"/>
                  </a:ext>
                </a:extLst>
              </p:cNvPr>
              <p:cNvGrpSpPr/>
              <p:nvPr/>
            </p:nvGrpSpPr>
            <p:grpSpPr>
              <a:xfrm>
                <a:off x="0" y="0"/>
                <a:ext cx="6603416" cy="2384670"/>
                <a:chOff x="0" y="0"/>
                <a:chExt cx="6603416" cy="2384670"/>
              </a:xfrm>
            </p:grpSpPr>
            <p:sp>
              <p:nvSpPr>
                <p:cNvPr id="11" name="正方形/長方形 10">
                  <a:extLst>
                    <a:ext uri="{FF2B5EF4-FFF2-40B4-BE49-F238E27FC236}">
                      <a16:creationId xmlns:a16="http://schemas.microsoft.com/office/drawing/2014/main" id="{5F21BB24-C302-2445-9845-A39D4298C64D}"/>
                    </a:ext>
                  </a:extLst>
                </p:cNvPr>
                <p:cNvSpPr/>
                <p:nvPr/>
              </p:nvSpPr>
              <p:spPr>
                <a:xfrm>
                  <a:off x="49237" y="189891"/>
                  <a:ext cx="6554179" cy="2194779"/>
                </a:xfrm>
                <a:prstGeom prst="rect">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a:extLst>
                    <a:ext uri="{FF2B5EF4-FFF2-40B4-BE49-F238E27FC236}">
                      <a16:creationId xmlns:a16="http://schemas.microsoft.com/office/drawing/2014/main" id="{61A25710-DC3B-7344-5468-4DBE8D264F8C}"/>
                    </a:ext>
                  </a:extLst>
                </p:cNvPr>
                <p:cNvSpPr/>
                <p:nvPr/>
              </p:nvSpPr>
              <p:spPr>
                <a:xfrm>
                  <a:off x="0" y="98466"/>
                  <a:ext cx="6554179" cy="2231164"/>
                </a:xfrm>
                <a:prstGeom prst="rect">
                  <a:avLst/>
                </a:prstGeom>
                <a:solidFill>
                  <a:schemeClr val="bg1"/>
                </a:solid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13" name="グループ化 12">
                  <a:extLst>
                    <a:ext uri="{FF2B5EF4-FFF2-40B4-BE49-F238E27FC236}">
                      <a16:creationId xmlns:a16="http://schemas.microsoft.com/office/drawing/2014/main" id="{724298FC-D86A-9297-AB22-97370AECB0DB}"/>
                    </a:ext>
                  </a:extLst>
                </p:cNvPr>
                <p:cNvGrpSpPr/>
                <p:nvPr/>
              </p:nvGrpSpPr>
              <p:grpSpPr>
                <a:xfrm>
                  <a:off x="1083987" y="0"/>
                  <a:ext cx="5326414" cy="494801"/>
                  <a:chOff x="697143" y="0"/>
                  <a:chExt cx="5326718" cy="495005"/>
                </a:xfrm>
              </p:grpSpPr>
              <p:sp>
                <p:nvSpPr>
                  <p:cNvPr id="27" name="矢印: 五方向 500">
                    <a:extLst>
                      <a:ext uri="{FF2B5EF4-FFF2-40B4-BE49-F238E27FC236}">
                        <a16:creationId xmlns:a16="http://schemas.microsoft.com/office/drawing/2014/main" id="{B765254A-79A2-E15F-5166-74B138776537}"/>
                      </a:ext>
                    </a:extLst>
                  </p:cNvPr>
                  <p:cNvSpPr/>
                  <p:nvPr/>
                </p:nvSpPr>
                <p:spPr>
                  <a:xfrm>
                    <a:off x="697143" y="171650"/>
                    <a:ext cx="4484936" cy="17326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a:effectLst/>
                        <a:ea typeface="BIZ UDゴシック" panose="020B0400000000000000" pitchFamily="49" charset="-128"/>
                        <a:cs typeface="Times New Roman" panose="02020603050405020304" pitchFamily="18" charset="0"/>
                      </a:rPr>
                      <a:t>こども部会・こどもまんなか市民会議からの意見</a:t>
                    </a:r>
                    <a:endParaRPr lang="ja-JP" sz="1050" kern="100">
                      <a:effectLst/>
                      <a:ea typeface="ＭＳ 明朝" panose="02020609040205080304" pitchFamily="17" charset="-128"/>
                      <a:cs typeface="Times New Roman" panose="02020603050405020304" pitchFamily="18" charset="0"/>
                    </a:endParaRPr>
                  </a:p>
                </p:txBody>
              </p:sp>
              <p:sp>
                <p:nvSpPr>
                  <p:cNvPr id="28" name="グラフィックス 1">
                    <a:extLst>
                      <a:ext uri="{FF2B5EF4-FFF2-40B4-BE49-F238E27FC236}">
                        <a16:creationId xmlns:a16="http://schemas.microsoft.com/office/drawing/2014/main" id="{79FB5852-784B-D43B-DDFF-294229B83E76}"/>
                      </a:ext>
                    </a:extLst>
                  </p:cNvPr>
                  <p:cNvSpPr/>
                  <p:nvPr/>
                </p:nvSpPr>
                <p:spPr>
                  <a:xfrm>
                    <a:off x="5650439" y="0"/>
                    <a:ext cx="373422" cy="495005"/>
                  </a:xfrm>
                  <a:custGeom>
                    <a:avLst/>
                    <a:gdLst>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289628 w 336813"/>
                      <a:gd name="connsiteY32" fmla="*/ 262328 h 495005"/>
                      <a:gd name="connsiteX33" fmla="*/ 270685 w 336813"/>
                      <a:gd name="connsiteY33" fmla="*/ 266783 h 495005"/>
                      <a:gd name="connsiteX34" fmla="*/ 258771 w 336813"/>
                      <a:gd name="connsiteY34" fmla="*/ 285991 h 495005"/>
                      <a:gd name="connsiteX35" fmla="*/ 291146 w 336813"/>
                      <a:gd name="connsiteY35" fmla="*/ 285991 h 495005"/>
                      <a:gd name="connsiteX36" fmla="*/ 294050 w 336813"/>
                      <a:gd name="connsiteY36" fmla="*/ 281271 h 495005"/>
                      <a:gd name="connsiteX37" fmla="*/ 289595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46206 w 336813"/>
                      <a:gd name="connsiteY6" fmla="*/ 285991 h 495005"/>
                      <a:gd name="connsiteX7" fmla="*/ 150018 w 336813"/>
                      <a:gd name="connsiteY7" fmla="*/ 109538 h 495005"/>
                      <a:gd name="connsiteX8" fmla="*/ 187355 w 336813"/>
                      <a:gd name="connsiteY8" fmla="*/ 58013 h 495005"/>
                      <a:gd name="connsiteX9" fmla="*/ 224746 w 336813"/>
                      <a:gd name="connsiteY9" fmla="*/ 30126 h 495005"/>
                      <a:gd name="connsiteX10" fmla="*/ 278705 w 336813"/>
                      <a:gd name="connsiteY10" fmla="*/ 38278 h 495005"/>
                      <a:gd name="connsiteX11" fmla="*/ 308703 w 336813"/>
                      <a:gd name="connsiteY11" fmla="*/ 80883 h 495005"/>
                      <a:gd name="connsiteX12" fmla="*/ 298440 w 336813"/>
                      <a:gd name="connsiteY12" fmla="*/ 126789 h 495005"/>
                      <a:gd name="connsiteX13" fmla="*/ 199863 w 336813"/>
                      <a:gd name="connsiteY13" fmla="*/ 285958 h 495005"/>
                      <a:gd name="connsiteX14" fmla="*/ 102903 w 336813"/>
                      <a:gd name="connsiteY14" fmla="*/ 442519 h 495005"/>
                      <a:gd name="connsiteX15" fmla="*/ 75874 w 336813"/>
                      <a:gd name="connsiteY15" fmla="*/ 465323 h 495005"/>
                      <a:gd name="connsiteX16" fmla="*/ 44655 w 336813"/>
                      <a:gd name="connsiteY16" fmla="*/ 461924 h 495005"/>
                      <a:gd name="connsiteX17" fmla="*/ 27791 w 336813"/>
                      <a:gd name="connsiteY17" fmla="*/ 434929 h 495005"/>
                      <a:gd name="connsiteX18" fmla="*/ 36074 w 336813"/>
                      <a:gd name="connsiteY18" fmla="*/ 401135 h 495005"/>
                      <a:gd name="connsiteX19" fmla="*/ 107391 w 336813"/>
                      <a:gd name="connsiteY19" fmla="*/ 285958 h 495005"/>
                      <a:gd name="connsiteX20" fmla="*/ 133430 w 336813"/>
                      <a:gd name="connsiteY20" fmla="*/ 243880 h 495005"/>
                      <a:gd name="connsiteX21" fmla="*/ 194781 w 336813"/>
                      <a:gd name="connsiteY21" fmla="*/ 144808 h 495005"/>
                      <a:gd name="connsiteX22" fmla="*/ 222271 w 336813"/>
                      <a:gd name="connsiteY22" fmla="*/ 100420 h 495005"/>
                      <a:gd name="connsiteX23" fmla="*/ 217816 w 336813"/>
                      <a:gd name="connsiteY23" fmla="*/ 81477 h 495005"/>
                      <a:gd name="connsiteX24" fmla="*/ 198873 w 336813"/>
                      <a:gd name="connsiteY24" fmla="*/ 85932 h 495005"/>
                      <a:gd name="connsiteX25" fmla="*/ 75016 w 336813"/>
                      <a:gd name="connsiteY25" fmla="*/ 285925 h 495005"/>
                      <a:gd name="connsiteX26" fmla="*/ 12643 w 336813"/>
                      <a:gd name="connsiteY26" fmla="*/ 386647 h 495005"/>
                      <a:gd name="connsiteX27" fmla="*/ 399 w 336813"/>
                      <a:gd name="connsiteY27" fmla="*/ 437800 h 495005"/>
                      <a:gd name="connsiteX28" fmla="*/ 30134 w 336813"/>
                      <a:gd name="connsiteY28" fmla="*/ 485290 h 495005"/>
                      <a:gd name="connsiteX29" fmla="*/ 84983 w 336813"/>
                      <a:gd name="connsiteY29" fmla="*/ 491263 h 495005"/>
                      <a:gd name="connsiteX30" fmla="*/ 126235 w 336813"/>
                      <a:gd name="connsiteY30" fmla="*/ 456974 h 495005"/>
                      <a:gd name="connsiteX31" fmla="*/ 232172 w 336813"/>
                      <a:gd name="connsiteY31" fmla="*/ 285925 h 495005"/>
                      <a:gd name="connsiteX32" fmla="*/ 321772 w 336813"/>
                      <a:gd name="connsiteY32" fmla="*/ 141244 h 495005"/>
                      <a:gd name="connsiteX33" fmla="*/ 335897 w 336813"/>
                      <a:gd name="connsiteY33" fmla="*/ 76857 h 495005"/>
                      <a:gd name="connsiteX34" fmla="*/ 335930 w 336813"/>
                      <a:gd name="connsiteY34" fmla="*/ 76890 h 495005"/>
                      <a:gd name="connsiteX35" fmla="*/ 289628 w 336813"/>
                      <a:gd name="connsiteY35" fmla="*/ 262328 h 495005"/>
                      <a:gd name="connsiteX36" fmla="*/ 270685 w 336813"/>
                      <a:gd name="connsiteY36" fmla="*/ 266783 h 495005"/>
                      <a:gd name="connsiteX37" fmla="*/ 258771 w 336813"/>
                      <a:gd name="connsiteY37" fmla="*/ 285991 h 495005"/>
                      <a:gd name="connsiteX38" fmla="*/ 291146 w 336813"/>
                      <a:gd name="connsiteY38" fmla="*/ 285991 h 495005"/>
                      <a:gd name="connsiteX39" fmla="*/ 294050 w 336813"/>
                      <a:gd name="connsiteY39" fmla="*/ 281271 h 495005"/>
                      <a:gd name="connsiteX40" fmla="*/ 289595 w 336813"/>
                      <a:gd name="connsiteY40" fmla="*/ 262328 h 495005"/>
                      <a:gd name="connsiteX41" fmla="*/ 289628 w 336813"/>
                      <a:gd name="connsiteY41"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94050 w 336813"/>
                      <a:gd name="connsiteY37" fmla="*/ 281271 h 495005"/>
                      <a:gd name="connsiteX38" fmla="*/ 289595 w 336813"/>
                      <a:gd name="connsiteY38" fmla="*/ 262328 h 495005"/>
                      <a:gd name="connsiteX39" fmla="*/ 289628 w 336813"/>
                      <a:gd name="connsiteY39"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89595 w 336813"/>
                      <a:gd name="connsiteY37" fmla="*/ 262328 h 495005"/>
                      <a:gd name="connsiteX38" fmla="*/ 289628 w 336813"/>
                      <a:gd name="connsiteY38"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37" fmla="*/ 289628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595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58771 w 336813"/>
                      <a:gd name="connsiteY33" fmla="*/ 285991 h 495005"/>
                      <a:gd name="connsiteX34" fmla="*/ 270685 w 336813"/>
                      <a:gd name="connsiteY34" fmla="*/ 266783 h 495005"/>
                      <a:gd name="connsiteX35" fmla="*/ 258771 w 336813"/>
                      <a:gd name="connsiteY35" fmla="*/ 285991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61457 w 336813"/>
                      <a:gd name="connsiteY5" fmla="*/ 110566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813" h="495005">
                        <a:moveTo>
                          <a:pt x="335930" y="76890"/>
                        </a:moveTo>
                        <a:cubicBezTo>
                          <a:pt x="332630" y="53722"/>
                          <a:pt x="318868" y="30654"/>
                          <a:pt x="293192" y="14912"/>
                        </a:cubicBezTo>
                        <a:cubicBezTo>
                          <a:pt x="267451" y="-1127"/>
                          <a:pt x="239927" y="-3140"/>
                          <a:pt x="216991" y="3724"/>
                        </a:cubicBezTo>
                        <a:cubicBezTo>
                          <a:pt x="193989" y="10556"/>
                          <a:pt x="175210" y="25440"/>
                          <a:pt x="163957" y="43525"/>
                        </a:cubicBezTo>
                        <a:lnTo>
                          <a:pt x="128587" y="109538"/>
                        </a:lnTo>
                        <a:lnTo>
                          <a:pt x="161457" y="110566"/>
                        </a:lnTo>
                        <a:cubicBezTo>
                          <a:pt x="170090" y="93048"/>
                          <a:pt x="176807" y="71420"/>
                          <a:pt x="187355" y="58013"/>
                        </a:cubicBezTo>
                        <a:cubicBezTo>
                          <a:pt x="197903" y="44606"/>
                          <a:pt x="208542" y="34845"/>
                          <a:pt x="224746" y="30126"/>
                        </a:cubicBezTo>
                        <a:cubicBezTo>
                          <a:pt x="241016" y="25440"/>
                          <a:pt x="259332" y="26397"/>
                          <a:pt x="278705" y="38278"/>
                        </a:cubicBezTo>
                        <a:cubicBezTo>
                          <a:pt x="298143" y="50488"/>
                          <a:pt x="306294" y="65273"/>
                          <a:pt x="308703" y="80883"/>
                        </a:cubicBezTo>
                        <a:cubicBezTo>
                          <a:pt x="311079" y="96493"/>
                          <a:pt x="306756" y="113390"/>
                          <a:pt x="298440" y="126789"/>
                        </a:cubicBezTo>
                        <a:lnTo>
                          <a:pt x="199863" y="285958"/>
                        </a:lnTo>
                        <a:lnTo>
                          <a:pt x="102903" y="442519"/>
                        </a:lnTo>
                        <a:cubicBezTo>
                          <a:pt x="96138" y="453476"/>
                          <a:pt x="86138" y="461759"/>
                          <a:pt x="75874" y="465323"/>
                        </a:cubicBezTo>
                        <a:cubicBezTo>
                          <a:pt x="65512" y="468855"/>
                          <a:pt x="55380" y="468426"/>
                          <a:pt x="44655" y="461924"/>
                        </a:cubicBezTo>
                        <a:cubicBezTo>
                          <a:pt x="33764" y="455060"/>
                          <a:pt x="29144" y="445984"/>
                          <a:pt x="27791" y="434929"/>
                        </a:cubicBezTo>
                        <a:cubicBezTo>
                          <a:pt x="26570" y="423906"/>
                          <a:pt x="29804" y="411200"/>
                          <a:pt x="36074" y="401135"/>
                        </a:cubicBezTo>
                        <a:lnTo>
                          <a:pt x="107391" y="285958"/>
                        </a:lnTo>
                        <a:lnTo>
                          <a:pt x="133430" y="243880"/>
                        </a:lnTo>
                        <a:lnTo>
                          <a:pt x="194781" y="144808"/>
                        </a:lnTo>
                        <a:lnTo>
                          <a:pt x="222271" y="100420"/>
                        </a:lnTo>
                        <a:cubicBezTo>
                          <a:pt x="226264" y="93952"/>
                          <a:pt x="224284" y="85503"/>
                          <a:pt x="217816" y="81477"/>
                        </a:cubicBezTo>
                        <a:cubicBezTo>
                          <a:pt x="211348" y="77484"/>
                          <a:pt x="202866" y="79464"/>
                          <a:pt x="198873" y="85932"/>
                        </a:cubicBezTo>
                        <a:lnTo>
                          <a:pt x="75016" y="285925"/>
                        </a:lnTo>
                        <a:lnTo>
                          <a:pt x="12643" y="386647"/>
                        </a:lnTo>
                        <a:cubicBezTo>
                          <a:pt x="3402" y="401630"/>
                          <a:pt x="-1482" y="419715"/>
                          <a:pt x="399" y="437800"/>
                        </a:cubicBezTo>
                        <a:cubicBezTo>
                          <a:pt x="2148" y="455819"/>
                          <a:pt x="11752" y="474069"/>
                          <a:pt x="30134" y="485290"/>
                        </a:cubicBezTo>
                        <a:cubicBezTo>
                          <a:pt x="47790" y="496378"/>
                          <a:pt x="67987" y="497401"/>
                          <a:pt x="84983" y="491263"/>
                        </a:cubicBezTo>
                        <a:cubicBezTo>
                          <a:pt x="102078" y="485224"/>
                          <a:pt x="116467" y="472749"/>
                          <a:pt x="126235" y="456974"/>
                        </a:cubicBezTo>
                        <a:lnTo>
                          <a:pt x="232172" y="285925"/>
                        </a:lnTo>
                        <a:lnTo>
                          <a:pt x="321772" y="141244"/>
                        </a:lnTo>
                        <a:cubicBezTo>
                          <a:pt x="333092" y="122895"/>
                          <a:pt x="339263" y="100024"/>
                          <a:pt x="335897" y="76857"/>
                        </a:cubicBezTo>
                        <a:lnTo>
                          <a:pt x="335930" y="76890"/>
                        </a:lnTo>
                        <a:close/>
                      </a:path>
                    </a:pathLst>
                  </a:custGeom>
                  <a:solidFill>
                    <a:schemeClr val="tx1">
                      <a:lumMod val="50000"/>
                      <a:lumOff val="50000"/>
                    </a:schemeClr>
                  </a:solidFill>
                  <a:ln w="32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4" name="グループ化 13">
                  <a:extLst>
                    <a:ext uri="{FF2B5EF4-FFF2-40B4-BE49-F238E27FC236}">
                      <a16:creationId xmlns:a16="http://schemas.microsoft.com/office/drawing/2014/main" id="{66E2F7FD-2FDF-B2EB-9C31-37AB05048D56}"/>
                    </a:ext>
                  </a:extLst>
                </p:cNvPr>
                <p:cNvGrpSpPr/>
                <p:nvPr/>
              </p:nvGrpSpPr>
              <p:grpSpPr>
                <a:xfrm>
                  <a:off x="140677" y="267286"/>
                  <a:ext cx="117036" cy="1096307"/>
                  <a:chOff x="0" y="0"/>
                  <a:chExt cx="117043" cy="1096757"/>
                </a:xfrm>
              </p:grpSpPr>
              <p:sp>
                <p:nvSpPr>
                  <p:cNvPr id="22" name="楕円 21">
                    <a:extLst>
                      <a:ext uri="{FF2B5EF4-FFF2-40B4-BE49-F238E27FC236}">
                        <a16:creationId xmlns:a16="http://schemas.microsoft.com/office/drawing/2014/main" id="{BF461A34-B01C-4A8A-345E-845F189FCE47}"/>
                      </a:ext>
                    </a:extLst>
                  </p:cNvPr>
                  <p:cNvSpPr/>
                  <p:nvPr/>
                </p:nvSpPr>
                <p:spPr>
                  <a:xfrm>
                    <a:off x="0" y="246184"/>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楕円 22">
                    <a:extLst>
                      <a:ext uri="{FF2B5EF4-FFF2-40B4-BE49-F238E27FC236}">
                        <a16:creationId xmlns:a16="http://schemas.microsoft.com/office/drawing/2014/main" id="{482F6A91-BA5E-AB78-6885-601C59DC308B}"/>
                      </a:ext>
                    </a:extLst>
                  </p:cNvPr>
                  <p:cNvSpPr/>
                  <p:nvPr/>
                </p:nvSpPr>
                <p:spPr>
                  <a:xfrm>
                    <a:off x="0" y="49236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楕円 23">
                    <a:extLst>
                      <a:ext uri="{FF2B5EF4-FFF2-40B4-BE49-F238E27FC236}">
                        <a16:creationId xmlns:a16="http://schemas.microsoft.com/office/drawing/2014/main" id="{8C6DC367-CF9F-E9E7-4E9B-D699C398206F}"/>
                      </a:ext>
                    </a:extLst>
                  </p:cNvPr>
                  <p:cNvSpPr/>
                  <p:nvPr/>
                </p:nvSpPr>
                <p:spPr>
                  <a:xfrm>
                    <a:off x="0" y="73352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楕円 24">
                    <a:extLst>
                      <a:ext uri="{FF2B5EF4-FFF2-40B4-BE49-F238E27FC236}">
                        <a16:creationId xmlns:a16="http://schemas.microsoft.com/office/drawing/2014/main" id="{65E8AD6B-64C3-A897-0CDA-0502B7E3865A}"/>
                      </a:ext>
                    </a:extLst>
                  </p:cNvPr>
                  <p:cNvSpPr/>
                  <p:nvPr/>
                </p:nvSpPr>
                <p:spPr>
                  <a:xfrm>
                    <a:off x="0" y="979714"/>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楕円 25">
                    <a:extLst>
                      <a:ext uri="{FF2B5EF4-FFF2-40B4-BE49-F238E27FC236}">
                        <a16:creationId xmlns:a16="http://schemas.microsoft.com/office/drawing/2014/main" id="{F1B365F8-16D2-81D1-5CCB-301C7E79F82E}"/>
                      </a:ext>
                    </a:extLst>
                  </p:cNvPr>
                  <p:cNvSpPr/>
                  <p:nvPr/>
                </p:nvSpPr>
                <p:spPr>
                  <a:xfrm>
                    <a:off x="0" y="0"/>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5" name="グループ化 14">
                  <a:extLst>
                    <a:ext uri="{FF2B5EF4-FFF2-40B4-BE49-F238E27FC236}">
                      <a16:creationId xmlns:a16="http://schemas.microsoft.com/office/drawing/2014/main" id="{AE400361-C933-3212-5CD7-53DD80BE38A8}"/>
                    </a:ext>
                  </a:extLst>
                </p:cNvPr>
                <p:cNvGrpSpPr/>
                <p:nvPr/>
              </p:nvGrpSpPr>
              <p:grpSpPr>
                <a:xfrm>
                  <a:off x="140677" y="1483479"/>
                  <a:ext cx="117036" cy="572095"/>
                  <a:chOff x="0" y="-14730"/>
                  <a:chExt cx="117036" cy="572095"/>
                </a:xfrm>
              </p:grpSpPr>
              <p:sp>
                <p:nvSpPr>
                  <p:cNvPr id="17" name="楕円 16">
                    <a:extLst>
                      <a:ext uri="{FF2B5EF4-FFF2-40B4-BE49-F238E27FC236}">
                        <a16:creationId xmlns:a16="http://schemas.microsoft.com/office/drawing/2014/main" id="{0493B27D-7CDF-70F3-07FE-394DB7446B09}"/>
                      </a:ext>
                    </a:extLst>
                  </p:cNvPr>
                  <p:cNvSpPr/>
                  <p:nvPr/>
                </p:nvSpPr>
                <p:spPr>
                  <a:xfrm>
                    <a:off x="0" y="212033"/>
                    <a:ext cx="117036" cy="11699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楕円 17">
                    <a:extLst>
                      <a:ext uri="{FF2B5EF4-FFF2-40B4-BE49-F238E27FC236}">
                        <a16:creationId xmlns:a16="http://schemas.microsoft.com/office/drawing/2014/main" id="{3A8EF510-F5EE-F000-3303-4BABCAADB8D9}"/>
                      </a:ext>
                    </a:extLst>
                  </p:cNvPr>
                  <p:cNvSpPr/>
                  <p:nvPr/>
                </p:nvSpPr>
                <p:spPr>
                  <a:xfrm>
                    <a:off x="0" y="440370"/>
                    <a:ext cx="117036" cy="11699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a:extLst>
                      <a:ext uri="{FF2B5EF4-FFF2-40B4-BE49-F238E27FC236}">
                        <a16:creationId xmlns:a16="http://schemas.microsoft.com/office/drawing/2014/main" id="{ED648C61-05F5-3576-E838-B940F6A9885D}"/>
                      </a:ext>
                    </a:extLst>
                  </p:cNvPr>
                  <p:cNvSpPr/>
                  <p:nvPr/>
                </p:nvSpPr>
                <p:spPr>
                  <a:xfrm>
                    <a:off x="0" y="-14730"/>
                    <a:ext cx="117036" cy="11699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4" name="テキスト ボックス 502">
                <a:extLst>
                  <a:ext uri="{FF2B5EF4-FFF2-40B4-BE49-F238E27FC236}">
                    <a16:creationId xmlns:a16="http://schemas.microsoft.com/office/drawing/2014/main" id="{24F4CF9D-0E9A-E554-950E-1AEE04E275A7}"/>
                  </a:ext>
                </a:extLst>
              </p:cNvPr>
              <p:cNvSpPr txBox="1"/>
              <p:nvPr/>
            </p:nvSpPr>
            <p:spPr>
              <a:xfrm>
                <a:off x="351693" y="359283"/>
                <a:ext cx="6336020" cy="1976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●三浦市の良いところを生かしたまちづくりを進めていきたい。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・学校の授業で海を活かした学習や交流体験を増やしていけばよい。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・三浦市の自然を生かした収穫体験や工場見学ができればいい。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・海をテーマにした遊べる場所を作るのと同時に、室内で遊べる場所がほしい。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・三浦市のこどもに三浦市のことを知ってもらうことができるようにしてほしい。</a:t>
                </a:r>
              </a:p>
              <a:p>
                <a:pPr marL="127000" indent="-127000"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・過去にあったマグロの解体や大漁旗を作る授業がない。このような授業があってもよいのでは。</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・都会にあるものを導入するのではなく、三浦市の良いところをアピールしたい。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・三浦市の良いところは自然。自然を活かして何かできればよい。</a:t>
                </a:r>
              </a:p>
              <a:p>
                <a:pPr algn="just">
                  <a:lnSpc>
                    <a:spcPts val="1300"/>
                  </a:lnSpc>
                </a:pPr>
                <a:r>
                  <a:rPr 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●遊ぶ場所があればよい。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・屋内で遊べるスペースがあったら良い。遊具もあるとよい。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・乳幼児とその親が安心して遊べる場が欲しい。</a:t>
                </a:r>
              </a:p>
              <a:p>
                <a:pPr algn="just">
                  <a:lnSpc>
                    <a:spcPts val="13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・映画館や美術館がほしい。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3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・ショッピングモールがあれば住みやすい。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3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・無料で遊べる施設が欲しい。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29" name="楕円 28">
              <a:extLst>
                <a:ext uri="{FF2B5EF4-FFF2-40B4-BE49-F238E27FC236}">
                  <a16:creationId xmlns:a16="http://schemas.microsoft.com/office/drawing/2014/main" id="{4FE286D5-DCF3-0A33-B63B-B4F9E306E566}"/>
                </a:ext>
              </a:extLst>
            </p:cNvPr>
            <p:cNvSpPr/>
            <p:nvPr/>
          </p:nvSpPr>
          <p:spPr>
            <a:xfrm>
              <a:off x="1688270" y="6377299"/>
              <a:ext cx="117036" cy="15290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306875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7D0BB-B02B-9836-5DC2-5971812F8F51}"/>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5C1814D6-DC60-5AE5-944C-6F35DA3BCB94}"/>
              </a:ext>
            </a:extLst>
          </p:cNvPr>
          <p:cNvSpPr>
            <a:spLocks noGrp="1"/>
          </p:cNvSpPr>
          <p:nvPr>
            <p:ph type="sldNum" sz="quarter" idx="12"/>
          </p:nvPr>
        </p:nvSpPr>
        <p:spPr>
          <a:xfrm>
            <a:off x="6996114" y="6382800"/>
            <a:ext cx="2290762" cy="280959"/>
          </a:xfrm>
        </p:spPr>
        <p:txBody>
          <a:bodyPr/>
          <a:lstStyle/>
          <a:p>
            <a:fld id="{299DD5A9-4EF1-497E-92EF-2D23CF305E03}" type="slidenum">
              <a:rPr lang="en-US" altLang="ja-JP" noProof="1" smtClean="0"/>
              <a:pPr/>
              <a:t>13</a:t>
            </a:fld>
            <a:endParaRPr lang="ja-JP" altLang="en-US" noProof="1"/>
          </a:p>
        </p:txBody>
      </p:sp>
      <p:sp>
        <p:nvSpPr>
          <p:cNvPr id="6" name="Rectangle 46">
            <a:extLst>
              <a:ext uri="{FF2B5EF4-FFF2-40B4-BE49-F238E27FC236}">
                <a16:creationId xmlns:a16="http://schemas.microsoft.com/office/drawing/2014/main" id="{4375389F-FE4F-1DC9-7F28-AF5C91BA03F5}"/>
              </a:ext>
            </a:extLst>
          </p:cNvPr>
          <p:cNvSpPr>
            <a:spLocks noChangeArrowheads="1"/>
          </p:cNvSpPr>
          <p:nvPr/>
        </p:nvSpPr>
        <p:spPr bwMode="auto">
          <a:xfrm>
            <a:off x="471637" y="518973"/>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８）安全・安心な環境づくり</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466090B7-EE13-42CC-1F2B-699E14EC0777}"/>
              </a:ext>
            </a:extLst>
          </p:cNvPr>
          <p:cNvGraphicFramePr>
            <a:graphicFrameLocks noGrp="1"/>
          </p:cNvGraphicFramePr>
          <p:nvPr>
            <p:extLst>
              <p:ext uri="{D42A27DB-BD31-4B8C-83A1-F6EECF244321}">
                <p14:modId xmlns:p14="http://schemas.microsoft.com/office/powerpoint/2010/main" val="3346539240"/>
              </p:ext>
            </p:extLst>
          </p:nvPr>
        </p:nvGraphicFramePr>
        <p:xfrm>
          <a:off x="1537495" y="1203960"/>
          <a:ext cx="6604000" cy="1944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31</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安全かつ快適な道路の整備促進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32</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公園の適切な管理及び整備促進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協働による治安・防犯対策の強化及び啓発活動</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05117"/>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34</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交通安全キャンペーン活動及び広報の推進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01676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35</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地域防犯パトロールの推進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30757"/>
                  </a:ext>
                </a:extLst>
              </a:tr>
            </a:tbl>
          </a:graphicData>
        </a:graphic>
      </p:graphicFrame>
      <p:grpSp>
        <p:nvGrpSpPr>
          <p:cNvPr id="5" name="グループ化 4">
            <a:extLst>
              <a:ext uri="{FF2B5EF4-FFF2-40B4-BE49-F238E27FC236}">
                <a16:creationId xmlns:a16="http://schemas.microsoft.com/office/drawing/2014/main" id="{1595DDF6-6EF3-4ABF-D486-455B0C361DEE}"/>
              </a:ext>
            </a:extLst>
          </p:cNvPr>
          <p:cNvGrpSpPr/>
          <p:nvPr/>
        </p:nvGrpSpPr>
        <p:grpSpPr>
          <a:xfrm flipV="1">
            <a:off x="831782" y="849840"/>
            <a:ext cx="8356333" cy="76929"/>
            <a:chOff x="892810" y="2365690"/>
            <a:chExt cx="8077935" cy="0"/>
          </a:xfrm>
        </p:grpSpPr>
        <p:cxnSp>
          <p:nvCxnSpPr>
            <p:cNvPr id="8" name="直線コネクタ 7">
              <a:extLst>
                <a:ext uri="{FF2B5EF4-FFF2-40B4-BE49-F238E27FC236}">
                  <a16:creationId xmlns:a16="http://schemas.microsoft.com/office/drawing/2014/main" id="{584CE9DB-CC6A-ED1D-4F31-580A793ECC20}"/>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DD35C01-5568-B1B7-4F48-DDDBCC98176C}"/>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7825F65E-BF15-4571-48C4-765292582CCB}"/>
              </a:ext>
            </a:extLst>
          </p:cNvPr>
          <p:cNvGrpSpPr/>
          <p:nvPr/>
        </p:nvGrpSpPr>
        <p:grpSpPr>
          <a:xfrm>
            <a:off x="1537495" y="3572579"/>
            <a:ext cx="6603995" cy="2441951"/>
            <a:chOff x="2135187" y="3572579"/>
            <a:chExt cx="6603995" cy="2441951"/>
          </a:xfrm>
        </p:grpSpPr>
        <p:grpSp>
          <p:nvGrpSpPr>
            <p:cNvPr id="47" name="グループ化 46">
              <a:extLst>
                <a:ext uri="{FF2B5EF4-FFF2-40B4-BE49-F238E27FC236}">
                  <a16:creationId xmlns:a16="http://schemas.microsoft.com/office/drawing/2014/main" id="{2C8AEC46-C6D8-476C-7EED-5FAF5A10BDF4}"/>
                </a:ext>
              </a:extLst>
            </p:cNvPr>
            <p:cNvGrpSpPr/>
            <p:nvPr/>
          </p:nvGrpSpPr>
          <p:grpSpPr>
            <a:xfrm>
              <a:off x="2135187" y="3572579"/>
              <a:ext cx="6603995" cy="2441951"/>
              <a:chOff x="0" y="0"/>
              <a:chExt cx="6604077" cy="2442139"/>
            </a:xfrm>
          </p:grpSpPr>
          <p:grpSp>
            <p:nvGrpSpPr>
              <p:cNvPr id="48" name="グループ化 47">
                <a:extLst>
                  <a:ext uri="{FF2B5EF4-FFF2-40B4-BE49-F238E27FC236}">
                    <a16:creationId xmlns:a16="http://schemas.microsoft.com/office/drawing/2014/main" id="{C645D1DF-6F4F-BDF3-BF3B-563D7266FA06}"/>
                  </a:ext>
                </a:extLst>
              </p:cNvPr>
              <p:cNvGrpSpPr/>
              <p:nvPr/>
            </p:nvGrpSpPr>
            <p:grpSpPr>
              <a:xfrm>
                <a:off x="0" y="114298"/>
                <a:ext cx="6604077" cy="2327841"/>
                <a:chOff x="0" y="-19"/>
                <a:chExt cx="6604077" cy="1408408"/>
              </a:xfrm>
            </p:grpSpPr>
            <p:sp>
              <p:nvSpPr>
                <p:cNvPr id="63" name="正方形/長方形 62">
                  <a:extLst>
                    <a:ext uri="{FF2B5EF4-FFF2-40B4-BE49-F238E27FC236}">
                      <a16:creationId xmlns:a16="http://schemas.microsoft.com/office/drawing/2014/main" id="{4CFEECE1-FB9D-CD0B-B5BF-2E1488E83E85}"/>
                    </a:ext>
                  </a:extLst>
                </p:cNvPr>
                <p:cNvSpPr/>
                <p:nvPr/>
              </p:nvSpPr>
              <p:spPr>
                <a:xfrm>
                  <a:off x="56269" y="84393"/>
                  <a:ext cx="6547808" cy="1323996"/>
                </a:xfrm>
                <a:prstGeom prst="rect">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 name="正方形/長方形 63">
                  <a:extLst>
                    <a:ext uri="{FF2B5EF4-FFF2-40B4-BE49-F238E27FC236}">
                      <a16:creationId xmlns:a16="http://schemas.microsoft.com/office/drawing/2014/main" id="{4343CE5A-E780-B974-255F-58C0A241E2FD}"/>
                    </a:ext>
                  </a:extLst>
                </p:cNvPr>
                <p:cNvSpPr/>
                <p:nvPr/>
              </p:nvSpPr>
              <p:spPr>
                <a:xfrm>
                  <a:off x="0" y="-19"/>
                  <a:ext cx="6547807" cy="1358005"/>
                </a:xfrm>
                <a:prstGeom prst="rect">
                  <a:avLst/>
                </a:prstGeom>
                <a:solidFill>
                  <a:schemeClr val="bg1"/>
                </a:solid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49" name="グループ化 48">
                <a:extLst>
                  <a:ext uri="{FF2B5EF4-FFF2-40B4-BE49-F238E27FC236}">
                    <a16:creationId xmlns:a16="http://schemas.microsoft.com/office/drawing/2014/main" id="{8ACA04F5-9D33-F076-1FA8-D5A865FD6187}"/>
                  </a:ext>
                </a:extLst>
              </p:cNvPr>
              <p:cNvGrpSpPr/>
              <p:nvPr/>
            </p:nvGrpSpPr>
            <p:grpSpPr>
              <a:xfrm>
                <a:off x="133350" y="0"/>
                <a:ext cx="6311450" cy="2155000"/>
                <a:chOff x="0" y="0"/>
                <a:chExt cx="6311450" cy="2155000"/>
              </a:xfrm>
            </p:grpSpPr>
            <p:grpSp>
              <p:nvGrpSpPr>
                <p:cNvPr id="50" name="グループ化 49">
                  <a:extLst>
                    <a:ext uri="{FF2B5EF4-FFF2-40B4-BE49-F238E27FC236}">
                      <a16:creationId xmlns:a16="http://schemas.microsoft.com/office/drawing/2014/main" id="{902DC17F-6D20-201A-1735-B1B16D7E173A}"/>
                    </a:ext>
                  </a:extLst>
                </p:cNvPr>
                <p:cNvGrpSpPr/>
                <p:nvPr/>
              </p:nvGrpSpPr>
              <p:grpSpPr>
                <a:xfrm>
                  <a:off x="926351" y="0"/>
                  <a:ext cx="5385099" cy="573910"/>
                  <a:chOff x="666016" y="0"/>
                  <a:chExt cx="5385406" cy="495005"/>
                </a:xfrm>
              </p:grpSpPr>
              <p:sp>
                <p:nvSpPr>
                  <p:cNvPr id="61" name="矢印: 五方向 500">
                    <a:extLst>
                      <a:ext uri="{FF2B5EF4-FFF2-40B4-BE49-F238E27FC236}">
                        <a16:creationId xmlns:a16="http://schemas.microsoft.com/office/drawing/2014/main" id="{2A843F59-AACF-D7BB-3F96-6314A72CC534}"/>
                      </a:ext>
                    </a:extLst>
                  </p:cNvPr>
                  <p:cNvSpPr/>
                  <p:nvPr/>
                </p:nvSpPr>
                <p:spPr>
                  <a:xfrm>
                    <a:off x="666016" y="243092"/>
                    <a:ext cx="4484936" cy="24509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dirty="0">
                        <a:effectLst/>
                        <a:ea typeface="BIZ UDゴシック" panose="020B0400000000000000" pitchFamily="49" charset="-128"/>
                        <a:cs typeface="Times New Roman" panose="02020603050405020304" pitchFamily="18" charset="0"/>
                      </a:rPr>
                      <a:t>こども部会・こどもまんなか市民会議からの意見</a:t>
                    </a:r>
                    <a:endParaRPr lang="ja-JP" sz="1050" kern="100" dirty="0">
                      <a:effectLst/>
                      <a:ea typeface="ＭＳ 明朝" panose="02020609040205080304" pitchFamily="17" charset="-128"/>
                      <a:cs typeface="Times New Roman" panose="02020603050405020304" pitchFamily="18" charset="0"/>
                    </a:endParaRPr>
                  </a:p>
                </p:txBody>
              </p:sp>
              <p:sp>
                <p:nvSpPr>
                  <p:cNvPr id="62" name="グラフィックス 1">
                    <a:extLst>
                      <a:ext uri="{FF2B5EF4-FFF2-40B4-BE49-F238E27FC236}">
                        <a16:creationId xmlns:a16="http://schemas.microsoft.com/office/drawing/2014/main" id="{804B0FDC-BB5F-5226-8A18-EA8E4A71D488}"/>
                      </a:ext>
                    </a:extLst>
                  </p:cNvPr>
                  <p:cNvSpPr/>
                  <p:nvPr/>
                </p:nvSpPr>
                <p:spPr>
                  <a:xfrm>
                    <a:off x="5714609" y="0"/>
                    <a:ext cx="336813" cy="495005"/>
                  </a:xfrm>
                  <a:custGeom>
                    <a:avLst/>
                    <a:gdLst>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289628 w 336813"/>
                      <a:gd name="connsiteY32" fmla="*/ 262328 h 495005"/>
                      <a:gd name="connsiteX33" fmla="*/ 270685 w 336813"/>
                      <a:gd name="connsiteY33" fmla="*/ 266783 h 495005"/>
                      <a:gd name="connsiteX34" fmla="*/ 258771 w 336813"/>
                      <a:gd name="connsiteY34" fmla="*/ 285991 h 495005"/>
                      <a:gd name="connsiteX35" fmla="*/ 291146 w 336813"/>
                      <a:gd name="connsiteY35" fmla="*/ 285991 h 495005"/>
                      <a:gd name="connsiteX36" fmla="*/ 294050 w 336813"/>
                      <a:gd name="connsiteY36" fmla="*/ 281271 h 495005"/>
                      <a:gd name="connsiteX37" fmla="*/ 289595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46206 w 336813"/>
                      <a:gd name="connsiteY6" fmla="*/ 285991 h 495005"/>
                      <a:gd name="connsiteX7" fmla="*/ 150018 w 336813"/>
                      <a:gd name="connsiteY7" fmla="*/ 109538 h 495005"/>
                      <a:gd name="connsiteX8" fmla="*/ 187355 w 336813"/>
                      <a:gd name="connsiteY8" fmla="*/ 58013 h 495005"/>
                      <a:gd name="connsiteX9" fmla="*/ 224746 w 336813"/>
                      <a:gd name="connsiteY9" fmla="*/ 30126 h 495005"/>
                      <a:gd name="connsiteX10" fmla="*/ 278705 w 336813"/>
                      <a:gd name="connsiteY10" fmla="*/ 38278 h 495005"/>
                      <a:gd name="connsiteX11" fmla="*/ 308703 w 336813"/>
                      <a:gd name="connsiteY11" fmla="*/ 80883 h 495005"/>
                      <a:gd name="connsiteX12" fmla="*/ 298440 w 336813"/>
                      <a:gd name="connsiteY12" fmla="*/ 126789 h 495005"/>
                      <a:gd name="connsiteX13" fmla="*/ 199863 w 336813"/>
                      <a:gd name="connsiteY13" fmla="*/ 285958 h 495005"/>
                      <a:gd name="connsiteX14" fmla="*/ 102903 w 336813"/>
                      <a:gd name="connsiteY14" fmla="*/ 442519 h 495005"/>
                      <a:gd name="connsiteX15" fmla="*/ 75874 w 336813"/>
                      <a:gd name="connsiteY15" fmla="*/ 465323 h 495005"/>
                      <a:gd name="connsiteX16" fmla="*/ 44655 w 336813"/>
                      <a:gd name="connsiteY16" fmla="*/ 461924 h 495005"/>
                      <a:gd name="connsiteX17" fmla="*/ 27791 w 336813"/>
                      <a:gd name="connsiteY17" fmla="*/ 434929 h 495005"/>
                      <a:gd name="connsiteX18" fmla="*/ 36074 w 336813"/>
                      <a:gd name="connsiteY18" fmla="*/ 401135 h 495005"/>
                      <a:gd name="connsiteX19" fmla="*/ 107391 w 336813"/>
                      <a:gd name="connsiteY19" fmla="*/ 285958 h 495005"/>
                      <a:gd name="connsiteX20" fmla="*/ 133430 w 336813"/>
                      <a:gd name="connsiteY20" fmla="*/ 243880 h 495005"/>
                      <a:gd name="connsiteX21" fmla="*/ 194781 w 336813"/>
                      <a:gd name="connsiteY21" fmla="*/ 144808 h 495005"/>
                      <a:gd name="connsiteX22" fmla="*/ 222271 w 336813"/>
                      <a:gd name="connsiteY22" fmla="*/ 100420 h 495005"/>
                      <a:gd name="connsiteX23" fmla="*/ 217816 w 336813"/>
                      <a:gd name="connsiteY23" fmla="*/ 81477 h 495005"/>
                      <a:gd name="connsiteX24" fmla="*/ 198873 w 336813"/>
                      <a:gd name="connsiteY24" fmla="*/ 85932 h 495005"/>
                      <a:gd name="connsiteX25" fmla="*/ 75016 w 336813"/>
                      <a:gd name="connsiteY25" fmla="*/ 285925 h 495005"/>
                      <a:gd name="connsiteX26" fmla="*/ 12643 w 336813"/>
                      <a:gd name="connsiteY26" fmla="*/ 386647 h 495005"/>
                      <a:gd name="connsiteX27" fmla="*/ 399 w 336813"/>
                      <a:gd name="connsiteY27" fmla="*/ 437800 h 495005"/>
                      <a:gd name="connsiteX28" fmla="*/ 30134 w 336813"/>
                      <a:gd name="connsiteY28" fmla="*/ 485290 h 495005"/>
                      <a:gd name="connsiteX29" fmla="*/ 84983 w 336813"/>
                      <a:gd name="connsiteY29" fmla="*/ 491263 h 495005"/>
                      <a:gd name="connsiteX30" fmla="*/ 126235 w 336813"/>
                      <a:gd name="connsiteY30" fmla="*/ 456974 h 495005"/>
                      <a:gd name="connsiteX31" fmla="*/ 232172 w 336813"/>
                      <a:gd name="connsiteY31" fmla="*/ 285925 h 495005"/>
                      <a:gd name="connsiteX32" fmla="*/ 321772 w 336813"/>
                      <a:gd name="connsiteY32" fmla="*/ 141244 h 495005"/>
                      <a:gd name="connsiteX33" fmla="*/ 335897 w 336813"/>
                      <a:gd name="connsiteY33" fmla="*/ 76857 h 495005"/>
                      <a:gd name="connsiteX34" fmla="*/ 335930 w 336813"/>
                      <a:gd name="connsiteY34" fmla="*/ 76890 h 495005"/>
                      <a:gd name="connsiteX35" fmla="*/ 289628 w 336813"/>
                      <a:gd name="connsiteY35" fmla="*/ 262328 h 495005"/>
                      <a:gd name="connsiteX36" fmla="*/ 270685 w 336813"/>
                      <a:gd name="connsiteY36" fmla="*/ 266783 h 495005"/>
                      <a:gd name="connsiteX37" fmla="*/ 258771 w 336813"/>
                      <a:gd name="connsiteY37" fmla="*/ 285991 h 495005"/>
                      <a:gd name="connsiteX38" fmla="*/ 291146 w 336813"/>
                      <a:gd name="connsiteY38" fmla="*/ 285991 h 495005"/>
                      <a:gd name="connsiteX39" fmla="*/ 294050 w 336813"/>
                      <a:gd name="connsiteY39" fmla="*/ 281271 h 495005"/>
                      <a:gd name="connsiteX40" fmla="*/ 289595 w 336813"/>
                      <a:gd name="connsiteY40" fmla="*/ 262328 h 495005"/>
                      <a:gd name="connsiteX41" fmla="*/ 289628 w 336813"/>
                      <a:gd name="connsiteY41"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94050 w 336813"/>
                      <a:gd name="connsiteY37" fmla="*/ 281271 h 495005"/>
                      <a:gd name="connsiteX38" fmla="*/ 289595 w 336813"/>
                      <a:gd name="connsiteY38" fmla="*/ 262328 h 495005"/>
                      <a:gd name="connsiteX39" fmla="*/ 289628 w 336813"/>
                      <a:gd name="connsiteY39"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89595 w 336813"/>
                      <a:gd name="connsiteY37" fmla="*/ 262328 h 495005"/>
                      <a:gd name="connsiteX38" fmla="*/ 289628 w 336813"/>
                      <a:gd name="connsiteY38"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37" fmla="*/ 289628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595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58771 w 336813"/>
                      <a:gd name="connsiteY33" fmla="*/ 285991 h 495005"/>
                      <a:gd name="connsiteX34" fmla="*/ 270685 w 336813"/>
                      <a:gd name="connsiteY34" fmla="*/ 266783 h 495005"/>
                      <a:gd name="connsiteX35" fmla="*/ 258771 w 336813"/>
                      <a:gd name="connsiteY35" fmla="*/ 285991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61457 w 336813"/>
                      <a:gd name="connsiteY5" fmla="*/ 110566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813" h="495005">
                        <a:moveTo>
                          <a:pt x="335930" y="76890"/>
                        </a:moveTo>
                        <a:cubicBezTo>
                          <a:pt x="332630" y="53722"/>
                          <a:pt x="318868" y="30654"/>
                          <a:pt x="293192" y="14912"/>
                        </a:cubicBezTo>
                        <a:cubicBezTo>
                          <a:pt x="267451" y="-1127"/>
                          <a:pt x="239927" y="-3140"/>
                          <a:pt x="216991" y="3724"/>
                        </a:cubicBezTo>
                        <a:cubicBezTo>
                          <a:pt x="193989" y="10556"/>
                          <a:pt x="175210" y="25440"/>
                          <a:pt x="163957" y="43525"/>
                        </a:cubicBezTo>
                        <a:lnTo>
                          <a:pt x="128587" y="109538"/>
                        </a:lnTo>
                        <a:lnTo>
                          <a:pt x="161457" y="110566"/>
                        </a:lnTo>
                        <a:cubicBezTo>
                          <a:pt x="170090" y="93048"/>
                          <a:pt x="176807" y="71420"/>
                          <a:pt x="187355" y="58013"/>
                        </a:cubicBezTo>
                        <a:cubicBezTo>
                          <a:pt x="197903" y="44606"/>
                          <a:pt x="208542" y="34845"/>
                          <a:pt x="224746" y="30126"/>
                        </a:cubicBezTo>
                        <a:cubicBezTo>
                          <a:pt x="241016" y="25440"/>
                          <a:pt x="259332" y="26397"/>
                          <a:pt x="278705" y="38278"/>
                        </a:cubicBezTo>
                        <a:cubicBezTo>
                          <a:pt x="298143" y="50488"/>
                          <a:pt x="306294" y="65273"/>
                          <a:pt x="308703" y="80883"/>
                        </a:cubicBezTo>
                        <a:cubicBezTo>
                          <a:pt x="311079" y="96493"/>
                          <a:pt x="306756" y="113390"/>
                          <a:pt x="298440" y="126789"/>
                        </a:cubicBezTo>
                        <a:lnTo>
                          <a:pt x="199863" y="285958"/>
                        </a:lnTo>
                        <a:lnTo>
                          <a:pt x="102903" y="442519"/>
                        </a:lnTo>
                        <a:cubicBezTo>
                          <a:pt x="96138" y="453476"/>
                          <a:pt x="86138" y="461759"/>
                          <a:pt x="75874" y="465323"/>
                        </a:cubicBezTo>
                        <a:cubicBezTo>
                          <a:pt x="65512" y="468855"/>
                          <a:pt x="55380" y="468426"/>
                          <a:pt x="44655" y="461924"/>
                        </a:cubicBezTo>
                        <a:cubicBezTo>
                          <a:pt x="33764" y="455060"/>
                          <a:pt x="29144" y="445984"/>
                          <a:pt x="27791" y="434929"/>
                        </a:cubicBezTo>
                        <a:cubicBezTo>
                          <a:pt x="26570" y="423906"/>
                          <a:pt x="29804" y="411200"/>
                          <a:pt x="36074" y="401135"/>
                        </a:cubicBezTo>
                        <a:lnTo>
                          <a:pt x="107391" y="285958"/>
                        </a:lnTo>
                        <a:lnTo>
                          <a:pt x="133430" y="243880"/>
                        </a:lnTo>
                        <a:lnTo>
                          <a:pt x="194781" y="144808"/>
                        </a:lnTo>
                        <a:lnTo>
                          <a:pt x="222271" y="100420"/>
                        </a:lnTo>
                        <a:cubicBezTo>
                          <a:pt x="226264" y="93952"/>
                          <a:pt x="224284" y="85503"/>
                          <a:pt x="217816" y="81477"/>
                        </a:cubicBezTo>
                        <a:cubicBezTo>
                          <a:pt x="211348" y="77484"/>
                          <a:pt x="202866" y="79464"/>
                          <a:pt x="198873" y="85932"/>
                        </a:cubicBezTo>
                        <a:lnTo>
                          <a:pt x="75016" y="285925"/>
                        </a:lnTo>
                        <a:lnTo>
                          <a:pt x="12643" y="386647"/>
                        </a:lnTo>
                        <a:cubicBezTo>
                          <a:pt x="3402" y="401630"/>
                          <a:pt x="-1482" y="419715"/>
                          <a:pt x="399" y="437800"/>
                        </a:cubicBezTo>
                        <a:cubicBezTo>
                          <a:pt x="2148" y="455819"/>
                          <a:pt x="11752" y="474069"/>
                          <a:pt x="30134" y="485290"/>
                        </a:cubicBezTo>
                        <a:cubicBezTo>
                          <a:pt x="47790" y="496378"/>
                          <a:pt x="67987" y="497401"/>
                          <a:pt x="84983" y="491263"/>
                        </a:cubicBezTo>
                        <a:cubicBezTo>
                          <a:pt x="102078" y="485224"/>
                          <a:pt x="116467" y="472749"/>
                          <a:pt x="126235" y="456974"/>
                        </a:cubicBezTo>
                        <a:lnTo>
                          <a:pt x="232172" y="285925"/>
                        </a:lnTo>
                        <a:lnTo>
                          <a:pt x="321772" y="141244"/>
                        </a:lnTo>
                        <a:cubicBezTo>
                          <a:pt x="333092" y="122895"/>
                          <a:pt x="339263" y="100024"/>
                          <a:pt x="335897" y="76857"/>
                        </a:cubicBezTo>
                        <a:lnTo>
                          <a:pt x="335930" y="76890"/>
                        </a:lnTo>
                        <a:close/>
                      </a:path>
                    </a:pathLst>
                  </a:custGeom>
                  <a:solidFill>
                    <a:schemeClr val="tx1">
                      <a:lumMod val="50000"/>
                      <a:lumOff val="50000"/>
                    </a:schemeClr>
                  </a:solidFill>
                  <a:ln w="32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1" name="グループ化 50">
                  <a:extLst>
                    <a:ext uri="{FF2B5EF4-FFF2-40B4-BE49-F238E27FC236}">
                      <a16:creationId xmlns:a16="http://schemas.microsoft.com/office/drawing/2014/main" id="{E42462EE-A281-17DD-1801-ED1AEB5802FC}"/>
                    </a:ext>
                  </a:extLst>
                </p:cNvPr>
                <p:cNvGrpSpPr/>
                <p:nvPr/>
              </p:nvGrpSpPr>
              <p:grpSpPr>
                <a:xfrm>
                  <a:off x="0" y="317500"/>
                  <a:ext cx="123386" cy="1837500"/>
                  <a:chOff x="0" y="0"/>
                  <a:chExt cx="123386" cy="1837500"/>
                </a:xfrm>
              </p:grpSpPr>
              <p:sp>
                <p:nvSpPr>
                  <p:cNvPr id="52" name="楕円 51">
                    <a:extLst>
                      <a:ext uri="{FF2B5EF4-FFF2-40B4-BE49-F238E27FC236}">
                        <a16:creationId xmlns:a16="http://schemas.microsoft.com/office/drawing/2014/main" id="{3AD64665-32D7-276E-870E-5089C1F6B54A}"/>
                      </a:ext>
                    </a:extLst>
                  </p:cNvPr>
                  <p:cNvSpPr/>
                  <p:nvPr/>
                </p:nvSpPr>
                <p:spPr>
                  <a:xfrm>
                    <a:off x="6350" y="285750"/>
                    <a:ext cx="117036" cy="1357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 name="楕円 52">
                    <a:extLst>
                      <a:ext uri="{FF2B5EF4-FFF2-40B4-BE49-F238E27FC236}">
                        <a16:creationId xmlns:a16="http://schemas.microsoft.com/office/drawing/2014/main" id="{05308516-0ECC-6B1E-2614-480EA76E3300}"/>
                      </a:ext>
                    </a:extLst>
                  </p:cNvPr>
                  <p:cNvSpPr/>
                  <p:nvPr/>
                </p:nvSpPr>
                <p:spPr>
                  <a:xfrm>
                    <a:off x="6350" y="571500"/>
                    <a:ext cx="117036" cy="1357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 name="楕円 53">
                    <a:extLst>
                      <a:ext uri="{FF2B5EF4-FFF2-40B4-BE49-F238E27FC236}">
                        <a16:creationId xmlns:a16="http://schemas.microsoft.com/office/drawing/2014/main" id="{02D2D2ED-25B8-FBFD-16DA-A4403C4B5103}"/>
                      </a:ext>
                    </a:extLst>
                  </p:cNvPr>
                  <p:cNvSpPr/>
                  <p:nvPr/>
                </p:nvSpPr>
                <p:spPr>
                  <a:xfrm>
                    <a:off x="6350" y="850900"/>
                    <a:ext cx="117036" cy="1357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 name="楕円 54">
                    <a:extLst>
                      <a:ext uri="{FF2B5EF4-FFF2-40B4-BE49-F238E27FC236}">
                        <a16:creationId xmlns:a16="http://schemas.microsoft.com/office/drawing/2014/main" id="{0890F985-4628-C7D6-61E8-D0ED2060780E}"/>
                      </a:ext>
                    </a:extLst>
                  </p:cNvPr>
                  <p:cNvSpPr/>
                  <p:nvPr/>
                </p:nvSpPr>
                <p:spPr>
                  <a:xfrm>
                    <a:off x="6350" y="1130300"/>
                    <a:ext cx="117036" cy="1357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 name="楕円 55">
                    <a:extLst>
                      <a:ext uri="{FF2B5EF4-FFF2-40B4-BE49-F238E27FC236}">
                        <a16:creationId xmlns:a16="http://schemas.microsoft.com/office/drawing/2014/main" id="{803B1AAE-ED5D-096D-C68C-E6DC2B5A44C9}"/>
                      </a:ext>
                    </a:extLst>
                  </p:cNvPr>
                  <p:cNvSpPr/>
                  <p:nvPr/>
                </p:nvSpPr>
                <p:spPr>
                  <a:xfrm>
                    <a:off x="6350" y="0"/>
                    <a:ext cx="117036" cy="1357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 name="楕円 56">
                    <a:extLst>
                      <a:ext uri="{FF2B5EF4-FFF2-40B4-BE49-F238E27FC236}">
                        <a16:creationId xmlns:a16="http://schemas.microsoft.com/office/drawing/2014/main" id="{35BB587C-4D01-347B-DA55-034D3D7F478D}"/>
                      </a:ext>
                    </a:extLst>
                  </p:cNvPr>
                  <p:cNvSpPr/>
                  <p:nvPr/>
                </p:nvSpPr>
                <p:spPr>
                  <a:xfrm>
                    <a:off x="6350" y="1428750"/>
                    <a:ext cx="116840" cy="13552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楕円 57">
                    <a:extLst>
                      <a:ext uri="{FF2B5EF4-FFF2-40B4-BE49-F238E27FC236}">
                        <a16:creationId xmlns:a16="http://schemas.microsoft.com/office/drawing/2014/main" id="{C8FE907F-ADCC-78A8-98DF-2374719B1A05}"/>
                      </a:ext>
                    </a:extLst>
                  </p:cNvPr>
                  <p:cNvSpPr/>
                  <p:nvPr/>
                </p:nvSpPr>
                <p:spPr>
                  <a:xfrm>
                    <a:off x="0" y="1701800"/>
                    <a:ext cx="117036" cy="1357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sp>
          <p:nvSpPr>
            <p:cNvPr id="46" name="テキスト ボックス 502">
              <a:extLst>
                <a:ext uri="{FF2B5EF4-FFF2-40B4-BE49-F238E27FC236}">
                  <a16:creationId xmlns:a16="http://schemas.microsoft.com/office/drawing/2014/main" id="{68541CB1-F39F-0047-55F6-82F8F74AA52D}"/>
                </a:ext>
              </a:extLst>
            </p:cNvPr>
            <p:cNvSpPr txBox="1"/>
            <p:nvPr/>
          </p:nvSpPr>
          <p:spPr>
            <a:xfrm>
              <a:off x="2498406" y="4198393"/>
              <a:ext cx="5788945" cy="16056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pPr>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●住民がよろこぶまちづくりを</a:t>
              </a: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進めたい。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・道路を整備したり、街灯を増やしてほしい。歩行者や車が通りやすい道を作ってほしい。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・ゴミ・タバコのポイ捨てが多いのでゴミ箱を設置してほしい。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●公園の整備</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・遊具が壊れていたりするので公園を管理してほしい。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・こどもたちが遊べる公園が少ないので、公園を増やしてほしい。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・噴水のある公園、いろいろな遊具がある公園があればよい。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400"/>
                </a:lnSpc>
              </a:pPr>
              <a:r>
                <a:rPr 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Tree>
    <p:extLst>
      <p:ext uri="{BB962C8B-B14F-4D97-AF65-F5344CB8AC3E}">
        <p14:creationId xmlns:p14="http://schemas.microsoft.com/office/powerpoint/2010/main" val="370327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DD5A-C2BD-A2AD-9345-64D628F1826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18FD5BC-C442-028B-F592-99A5CE81F55B}"/>
              </a:ext>
            </a:extLst>
          </p:cNvPr>
          <p:cNvSpPr txBox="1"/>
          <p:nvPr/>
        </p:nvSpPr>
        <p:spPr>
          <a:xfrm>
            <a:off x="968400" y="582138"/>
            <a:ext cx="7263527" cy="830997"/>
          </a:xfrm>
          <a:prstGeom prst="rect">
            <a:avLst/>
          </a:prstGeom>
          <a:noFill/>
        </p:spPr>
        <p:txBody>
          <a:bodyPr wrap="none" rtlCol="0">
            <a:spAutoFit/>
          </a:bodyPr>
          <a:lstStyle/>
          <a:p>
            <a:r>
              <a:rPr lang="ja-JP" altLang="en-US" sz="2400" b="1" dirty="0">
                <a:latin typeface="BIZ UDゴシック" panose="020B0400000000000000" pitchFamily="49" charset="-128"/>
                <a:ea typeface="BIZ UDゴシック" panose="020B0400000000000000" pitchFamily="49" charset="-128"/>
              </a:rPr>
              <a:t>２　</a:t>
            </a:r>
            <a:r>
              <a:rPr lang="ja-JP" altLang="ja-JP" sz="2400" b="1" dirty="0">
                <a:latin typeface="BIZ UDゴシック" panose="020B0400000000000000" pitchFamily="49" charset="-128"/>
                <a:ea typeface="BIZ UDゴシック" panose="020B0400000000000000" pitchFamily="49" charset="-128"/>
                <a:cs typeface="Times New Roman" panose="02020603050405020304" pitchFamily="18" charset="0"/>
              </a:rPr>
              <a:t>こどもが幸せを感じながら成長していけるよう</a:t>
            </a:r>
            <a:endParaRPr lang="en-US" altLang="ja-JP" sz="24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400" b="1"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b="1" dirty="0">
                <a:latin typeface="BIZ UDゴシック" panose="020B0400000000000000" pitchFamily="49" charset="-128"/>
                <a:ea typeface="BIZ UDゴシック" panose="020B0400000000000000" pitchFamily="49" charset="-128"/>
                <a:cs typeface="Times New Roman" panose="02020603050405020304" pitchFamily="18" charset="0"/>
              </a:rPr>
              <a:t>ライフステージに応じた支援を行います。</a:t>
            </a:r>
            <a:endParaRPr lang="ja-JP" altLang="en-US" sz="2400" b="1"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スライド番号プレースホルダー 3">
            <a:extLst>
              <a:ext uri="{FF2B5EF4-FFF2-40B4-BE49-F238E27FC236}">
                <a16:creationId xmlns:a16="http://schemas.microsoft.com/office/drawing/2014/main" id="{CF92E157-0DD2-FA96-C0A4-6967E79C8D6C}"/>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14</a:t>
            </a:fld>
            <a:endParaRPr lang="ja-JP" altLang="en-US" noProof="1"/>
          </a:p>
        </p:txBody>
      </p:sp>
      <p:sp>
        <p:nvSpPr>
          <p:cNvPr id="6" name="Rectangle 46">
            <a:extLst>
              <a:ext uri="{FF2B5EF4-FFF2-40B4-BE49-F238E27FC236}">
                <a16:creationId xmlns:a16="http://schemas.microsoft.com/office/drawing/2014/main" id="{3288C5CB-9EE3-2855-8F96-9BF1461608A6}"/>
              </a:ext>
            </a:extLst>
          </p:cNvPr>
          <p:cNvSpPr>
            <a:spLocks noChangeArrowheads="1"/>
          </p:cNvSpPr>
          <p:nvPr/>
        </p:nvSpPr>
        <p:spPr bwMode="auto">
          <a:xfrm>
            <a:off x="599228" y="1495661"/>
            <a:ext cx="907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spcBef>
                <a:spcPts val="0"/>
              </a:spcBef>
              <a:spcAft>
                <a:spcPts val="1200"/>
              </a:spcAft>
            </a:pP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【妊娠前から幼児期】</a:t>
            </a:r>
            <a:endParaRPr kumimoji="0" lang="en-US"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800" dirty="0">
                <a:effectLst/>
                <a:ea typeface="BIZ UDゴシック" panose="020B0400000000000000" pitchFamily="49" charset="-128"/>
                <a:cs typeface="Times New Roman" panose="02020603050405020304" pitchFamily="18" charset="0"/>
              </a:rPr>
              <a:t>こどもや母親の健康の確保</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C10DA361-977D-6A33-9C1F-D0467C6C65A5}"/>
              </a:ext>
            </a:extLst>
          </p:cNvPr>
          <p:cNvGraphicFramePr>
            <a:graphicFrameLocks noGrp="1"/>
          </p:cNvGraphicFramePr>
          <p:nvPr>
            <p:extLst>
              <p:ext uri="{D42A27DB-BD31-4B8C-83A1-F6EECF244321}">
                <p14:modId xmlns:p14="http://schemas.microsoft.com/office/powerpoint/2010/main" val="986086417"/>
              </p:ext>
            </p:extLst>
          </p:nvPr>
        </p:nvGraphicFramePr>
        <p:xfrm>
          <a:off x="1537495" y="2424991"/>
          <a:ext cx="6604000" cy="3780000"/>
        </p:xfrm>
        <a:graphic>
          <a:graphicData uri="http://schemas.openxmlformats.org/drawingml/2006/table">
            <a:tbl>
              <a:tblPr firstRow="1" bandRow="1">
                <a:tableStyleId>{7E9639D4-E3E2-4D34-9284-5A2195B3D0D7}</a:tableStyleId>
              </a:tblPr>
              <a:tblGrid>
                <a:gridCol w="734067">
                  <a:extLst>
                    <a:ext uri="{9D8B030D-6E8A-4147-A177-3AD203B41FA5}">
                      <a16:colId xmlns:a16="http://schemas.microsoft.com/office/drawing/2014/main" val="154612868"/>
                    </a:ext>
                  </a:extLst>
                </a:gridCol>
                <a:gridCol w="5869933">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540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36</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妊娠期から出産・新生児期の適切な保健指導及び情報提供・健康管理意識の啓発</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37</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伴走型相談支援による支援の推進</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1285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38</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健康診査の推進及び未受診者へのフォローの実施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3813"/>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39</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フォロー児への関係機関による連携体制の強化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17389"/>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40</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栄養指導事業の充実等</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517010"/>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41</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歯科保健活動の推進</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963384"/>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42</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予防接種に対する意識啓発・接種率の向上</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2456226"/>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43</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母子保健に関する情報管理の徹底</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261048"/>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44</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食育推進計画との連携</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783436"/>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45</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00" dirty="0">
                          <a:solidFill>
                            <a:schemeClr val="tx1"/>
                          </a:solidFill>
                          <a:effectLst/>
                          <a:latin typeface="BIZ UDゴシック" panose="020B0400000000000000" pitchFamily="49" charset="-128"/>
                          <a:ea typeface="BIZ UDゴシック" panose="020B0400000000000000" pitchFamily="49" charset="-128"/>
                          <a:cs typeface="+mn-cs"/>
                        </a:rPr>
                        <a:t>喫煙対策の推進</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122023"/>
                  </a:ext>
                </a:extLst>
              </a:tr>
            </a:tbl>
          </a:graphicData>
        </a:graphic>
      </p:graphicFrame>
      <p:grpSp>
        <p:nvGrpSpPr>
          <p:cNvPr id="8" name="グループ化 7">
            <a:extLst>
              <a:ext uri="{FF2B5EF4-FFF2-40B4-BE49-F238E27FC236}">
                <a16:creationId xmlns:a16="http://schemas.microsoft.com/office/drawing/2014/main" id="{0C5125B8-B667-8752-2E54-9974CF07121B}"/>
              </a:ext>
            </a:extLst>
          </p:cNvPr>
          <p:cNvGrpSpPr/>
          <p:nvPr/>
        </p:nvGrpSpPr>
        <p:grpSpPr>
          <a:xfrm flipV="1">
            <a:off x="831782" y="2218951"/>
            <a:ext cx="8356333" cy="76929"/>
            <a:chOff x="892810" y="2365690"/>
            <a:chExt cx="8077935" cy="0"/>
          </a:xfrm>
        </p:grpSpPr>
        <p:cxnSp>
          <p:nvCxnSpPr>
            <p:cNvPr id="10" name="直線コネクタ 9">
              <a:extLst>
                <a:ext uri="{FF2B5EF4-FFF2-40B4-BE49-F238E27FC236}">
                  <a16:creationId xmlns:a16="http://schemas.microsoft.com/office/drawing/2014/main" id="{C7F1E1DE-7B90-3F2A-34E3-4386CAD1EFFD}"/>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8F50B4F-B7C9-AC30-8F28-939EF2349E67}"/>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23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37B6-F862-0D40-F519-23E0954C879C}"/>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992D867C-8082-6850-1297-5ACD68DAE5B2}"/>
              </a:ext>
            </a:extLst>
          </p:cNvPr>
          <p:cNvSpPr>
            <a:spLocks noGrp="1"/>
          </p:cNvSpPr>
          <p:nvPr>
            <p:ph type="sldNum" sz="quarter" idx="12"/>
          </p:nvPr>
        </p:nvSpPr>
        <p:spPr>
          <a:xfrm>
            <a:off x="6996114" y="6382800"/>
            <a:ext cx="2290762" cy="280959"/>
          </a:xfrm>
        </p:spPr>
        <p:txBody>
          <a:bodyPr/>
          <a:lstStyle/>
          <a:p>
            <a:fld id="{299DD5A9-4EF1-497E-92EF-2D23CF305E03}" type="slidenum">
              <a:rPr lang="en-US" altLang="ja-JP" noProof="1" smtClean="0"/>
              <a:pPr/>
              <a:t>15</a:t>
            </a:fld>
            <a:endParaRPr lang="ja-JP" altLang="en-US" noProof="1"/>
          </a:p>
        </p:txBody>
      </p:sp>
      <p:sp>
        <p:nvSpPr>
          <p:cNvPr id="6" name="Rectangle 46">
            <a:extLst>
              <a:ext uri="{FF2B5EF4-FFF2-40B4-BE49-F238E27FC236}">
                <a16:creationId xmlns:a16="http://schemas.microsoft.com/office/drawing/2014/main" id="{0F379ACE-26B6-68C2-3BEB-9ED0E697C52E}"/>
              </a:ext>
            </a:extLst>
          </p:cNvPr>
          <p:cNvSpPr>
            <a:spLocks noChangeArrowheads="1"/>
          </p:cNvSpPr>
          <p:nvPr/>
        </p:nvSpPr>
        <p:spPr bwMode="auto">
          <a:xfrm>
            <a:off x="471637" y="584218"/>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２）質の高い幼児教育及び保育の提供体制の充実</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563CF6F4-D208-8635-C580-06FE594F550A}"/>
              </a:ext>
            </a:extLst>
          </p:cNvPr>
          <p:cNvGraphicFramePr>
            <a:graphicFrameLocks noGrp="1"/>
          </p:cNvGraphicFramePr>
          <p:nvPr>
            <p:extLst>
              <p:ext uri="{D42A27DB-BD31-4B8C-83A1-F6EECF244321}">
                <p14:modId xmlns:p14="http://schemas.microsoft.com/office/powerpoint/2010/main" val="3144339953"/>
              </p:ext>
            </p:extLst>
          </p:nvPr>
        </p:nvGraphicFramePr>
        <p:xfrm>
          <a:off x="1537495" y="1269205"/>
          <a:ext cx="6604000" cy="2592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46</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通常保育での保留児童の解消</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47</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延長保育への支援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48</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民間保育所への支援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05117"/>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49</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保育士確保のための保育所等への支援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016768"/>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50</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緊急時の保育への支援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930757"/>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51</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一時保育への支援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42563"/>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52</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こども誰でも通園制度の実施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363214"/>
                  </a:ext>
                </a:extLst>
              </a:tr>
            </a:tbl>
          </a:graphicData>
        </a:graphic>
      </p:graphicFrame>
      <p:grpSp>
        <p:nvGrpSpPr>
          <p:cNvPr id="5" name="グループ化 4">
            <a:extLst>
              <a:ext uri="{FF2B5EF4-FFF2-40B4-BE49-F238E27FC236}">
                <a16:creationId xmlns:a16="http://schemas.microsoft.com/office/drawing/2014/main" id="{06BD171F-2B9C-D1DC-4BB0-4366EDD60C1E}"/>
              </a:ext>
            </a:extLst>
          </p:cNvPr>
          <p:cNvGrpSpPr/>
          <p:nvPr/>
        </p:nvGrpSpPr>
        <p:grpSpPr>
          <a:xfrm flipV="1">
            <a:off x="831782" y="876621"/>
            <a:ext cx="8356333" cy="76929"/>
            <a:chOff x="892810" y="2365690"/>
            <a:chExt cx="8077935" cy="0"/>
          </a:xfrm>
        </p:grpSpPr>
        <p:cxnSp>
          <p:nvCxnSpPr>
            <p:cNvPr id="8" name="直線コネクタ 7">
              <a:extLst>
                <a:ext uri="{FF2B5EF4-FFF2-40B4-BE49-F238E27FC236}">
                  <a16:creationId xmlns:a16="http://schemas.microsoft.com/office/drawing/2014/main" id="{F1D9D05E-E337-7106-01FC-730F9C55750D}"/>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BA367A5-CFE1-4F2B-732F-5C7317D2AFCA}"/>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0ECD19CD-72A3-1140-328C-7B7DEB6C34E9}"/>
              </a:ext>
            </a:extLst>
          </p:cNvPr>
          <p:cNvGrpSpPr/>
          <p:nvPr/>
        </p:nvGrpSpPr>
        <p:grpSpPr>
          <a:xfrm>
            <a:off x="1537495" y="4055941"/>
            <a:ext cx="6604000" cy="1531194"/>
            <a:chOff x="0" y="27115"/>
            <a:chExt cx="6604377" cy="1308858"/>
          </a:xfrm>
        </p:grpSpPr>
        <p:grpSp>
          <p:nvGrpSpPr>
            <p:cNvPr id="26" name="グループ化 25">
              <a:extLst>
                <a:ext uri="{FF2B5EF4-FFF2-40B4-BE49-F238E27FC236}">
                  <a16:creationId xmlns:a16="http://schemas.microsoft.com/office/drawing/2014/main" id="{D8858E94-21AB-23F0-570E-D7AA528F271A}"/>
                </a:ext>
              </a:extLst>
            </p:cNvPr>
            <p:cNvGrpSpPr/>
            <p:nvPr/>
          </p:nvGrpSpPr>
          <p:grpSpPr>
            <a:xfrm>
              <a:off x="0" y="27115"/>
              <a:ext cx="6604377" cy="1308858"/>
              <a:chOff x="0" y="27115"/>
              <a:chExt cx="6604377" cy="1308858"/>
            </a:xfrm>
          </p:grpSpPr>
          <p:sp>
            <p:nvSpPr>
              <p:cNvPr id="33" name="正方形/長方形 32">
                <a:extLst>
                  <a:ext uri="{FF2B5EF4-FFF2-40B4-BE49-F238E27FC236}">
                    <a16:creationId xmlns:a16="http://schemas.microsoft.com/office/drawing/2014/main" id="{2C57574A-B590-8C16-B15D-124294DE4BF7}"/>
                  </a:ext>
                </a:extLst>
              </p:cNvPr>
              <p:cNvSpPr/>
              <p:nvPr/>
            </p:nvSpPr>
            <p:spPr>
              <a:xfrm>
                <a:off x="59377" y="190005"/>
                <a:ext cx="6545000" cy="1145968"/>
              </a:xfrm>
              <a:prstGeom prst="rect">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正方形/長方形 33">
                <a:extLst>
                  <a:ext uri="{FF2B5EF4-FFF2-40B4-BE49-F238E27FC236}">
                    <a16:creationId xmlns:a16="http://schemas.microsoft.com/office/drawing/2014/main" id="{08F78E89-82B3-8A66-B78E-7E0E17C908CD}"/>
                  </a:ext>
                </a:extLst>
              </p:cNvPr>
              <p:cNvSpPr/>
              <p:nvPr/>
            </p:nvSpPr>
            <p:spPr>
              <a:xfrm>
                <a:off x="0" y="106879"/>
                <a:ext cx="6545000" cy="1134760"/>
              </a:xfrm>
              <a:prstGeom prst="rect">
                <a:avLst/>
              </a:prstGeom>
              <a:solidFill>
                <a:schemeClr val="bg1"/>
              </a:solid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35" name="グループ化 34">
                <a:extLst>
                  <a:ext uri="{FF2B5EF4-FFF2-40B4-BE49-F238E27FC236}">
                    <a16:creationId xmlns:a16="http://schemas.microsoft.com/office/drawing/2014/main" id="{C800ADCD-1F4C-36CC-5816-C11CDAEBCAB3}"/>
                  </a:ext>
                </a:extLst>
              </p:cNvPr>
              <p:cNvGrpSpPr/>
              <p:nvPr/>
            </p:nvGrpSpPr>
            <p:grpSpPr>
              <a:xfrm>
                <a:off x="1046419" y="27115"/>
                <a:ext cx="5384217" cy="495005"/>
                <a:chOff x="654533" y="27115"/>
                <a:chExt cx="5384217" cy="495005"/>
              </a:xfrm>
            </p:grpSpPr>
            <p:sp>
              <p:nvSpPr>
                <p:cNvPr id="36" name="矢印: 五方向 500">
                  <a:extLst>
                    <a:ext uri="{FF2B5EF4-FFF2-40B4-BE49-F238E27FC236}">
                      <a16:creationId xmlns:a16="http://schemas.microsoft.com/office/drawing/2014/main" id="{9BDF8F5B-E116-BFCD-002D-7949B3316250}"/>
                    </a:ext>
                  </a:extLst>
                </p:cNvPr>
                <p:cNvSpPr/>
                <p:nvPr/>
              </p:nvSpPr>
              <p:spPr>
                <a:xfrm>
                  <a:off x="654533" y="187937"/>
                  <a:ext cx="4484936" cy="24509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a:effectLst/>
                      <a:ea typeface="BIZ UDゴシック" panose="020B0400000000000000" pitchFamily="49" charset="-128"/>
                      <a:cs typeface="Times New Roman" panose="02020603050405020304" pitchFamily="18" charset="0"/>
                    </a:rPr>
                    <a:t>こども部会・こどもまんなか市民会議からの意見</a:t>
                  </a:r>
                  <a:endParaRPr lang="ja-JP" sz="1050" kern="100">
                    <a:effectLst/>
                    <a:ea typeface="ＭＳ 明朝" panose="02020609040205080304" pitchFamily="17" charset="-128"/>
                    <a:cs typeface="Times New Roman" panose="02020603050405020304" pitchFamily="18" charset="0"/>
                  </a:endParaRPr>
                </a:p>
              </p:txBody>
            </p:sp>
            <p:sp>
              <p:nvSpPr>
                <p:cNvPr id="37" name="グラフィックス 1">
                  <a:extLst>
                    <a:ext uri="{FF2B5EF4-FFF2-40B4-BE49-F238E27FC236}">
                      <a16:creationId xmlns:a16="http://schemas.microsoft.com/office/drawing/2014/main" id="{F7FD2F5C-BD10-9A71-874F-B766DEC4187A}"/>
                    </a:ext>
                  </a:extLst>
                </p:cNvPr>
                <p:cNvSpPr/>
                <p:nvPr/>
              </p:nvSpPr>
              <p:spPr>
                <a:xfrm>
                  <a:off x="5701937" y="27115"/>
                  <a:ext cx="336813" cy="495005"/>
                </a:xfrm>
                <a:custGeom>
                  <a:avLst/>
                  <a:gdLst>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289628 w 336813"/>
                    <a:gd name="connsiteY32" fmla="*/ 262328 h 495005"/>
                    <a:gd name="connsiteX33" fmla="*/ 270685 w 336813"/>
                    <a:gd name="connsiteY33" fmla="*/ 266783 h 495005"/>
                    <a:gd name="connsiteX34" fmla="*/ 258771 w 336813"/>
                    <a:gd name="connsiteY34" fmla="*/ 285991 h 495005"/>
                    <a:gd name="connsiteX35" fmla="*/ 291146 w 336813"/>
                    <a:gd name="connsiteY35" fmla="*/ 285991 h 495005"/>
                    <a:gd name="connsiteX36" fmla="*/ 294050 w 336813"/>
                    <a:gd name="connsiteY36" fmla="*/ 281271 h 495005"/>
                    <a:gd name="connsiteX37" fmla="*/ 289595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46206 w 336813"/>
                    <a:gd name="connsiteY6" fmla="*/ 285991 h 495005"/>
                    <a:gd name="connsiteX7" fmla="*/ 150018 w 336813"/>
                    <a:gd name="connsiteY7" fmla="*/ 109538 h 495005"/>
                    <a:gd name="connsiteX8" fmla="*/ 187355 w 336813"/>
                    <a:gd name="connsiteY8" fmla="*/ 58013 h 495005"/>
                    <a:gd name="connsiteX9" fmla="*/ 224746 w 336813"/>
                    <a:gd name="connsiteY9" fmla="*/ 30126 h 495005"/>
                    <a:gd name="connsiteX10" fmla="*/ 278705 w 336813"/>
                    <a:gd name="connsiteY10" fmla="*/ 38278 h 495005"/>
                    <a:gd name="connsiteX11" fmla="*/ 308703 w 336813"/>
                    <a:gd name="connsiteY11" fmla="*/ 80883 h 495005"/>
                    <a:gd name="connsiteX12" fmla="*/ 298440 w 336813"/>
                    <a:gd name="connsiteY12" fmla="*/ 126789 h 495005"/>
                    <a:gd name="connsiteX13" fmla="*/ 199863 w 336813"/>
                    <a:gd name="connsiteY13" fmla="*/ 285958 h 495005"/>
                    <a:gd name="connsiteX14" fmla="*/ 102903 w 336813"/>
                    <a:gd name="connsiteY14" fmla="*/ 442519 h 495005"/>
                    <a:gd name="connsiteX15" fmla="*/ 75874 w 336813"/>
                    <a:gd name="connsiteY15" fmla="*/ 465323 h 495005"/>
                    <a:gd name="connsiteX16" fmla="*/ 44655 w 336813"/>
                    <a:gd name="connsiteY16" fmla="*/ 461924 h 495005"/>
                    <a:gd name="connsiteX17" fmla="*/ 27791 w 336813"/>
                    <a:gd name="connsiteY17" fmla="*/ 434929 h 495005"/>
                    <a:gd name="connsiteX18" fmla="*/ 36074 w 336813"/>
                    <a:gd name="connsiteY18" fmla="*/ 401135 h 495005"/>
                    <a:gd name="connsiteX19" fmla="*/ 107391 w 336813"/>
                    <a:gd name="connsiteY19" fmla="*/ 285958 h 495005"/>
                    <a:gd name="connsiteX20" fmla="*/ 133430 w 336813"/>
                    <a:gd name="connsiteY20" fmla="*/ 243880 h 495005"/>
                    <a:gd name="connsiteX21" fmla="*/ 194781 w 336813"/>
                    <a:gd name="connsiteY21" fmla="*/ 144808 h 495005"/>
                    <a:gd name="connsiteX22" fmla="*/ 222271 w 336813"/>
                    <a:gd name="connsiteY22" fmla="*/ 100420 h 495005"/>
                    <a:gd name="connsiteX23" fmla="*/ 217816 w 336813"/>
                    <a:gd name="connsiteY23" fmla="*/ 81477 h 495005"/>
                    <a:gd name="connsiteX24" fmla="*/ 198873 w 336813"/>
                    <a:gd name="connsiteY24" fmla="*/ 85932 h 495005"/>
                    <a:gd name="connsiteX25" fmla="*/ 75016 w 336813"/>
                    <a:gd name="connsiteY25" fmla="*/ 285925 h 495005"/>
                    <a:gd name="connsiteX26" fmla="*/ 12643 w 336813"/>
                    <a:gd name="connsiteY26" fmla="*/ 386647 h 495005"/>
                    <a:gd name="connsiteX27" fmla="*/ 399 w 336813"/>
                    <a:gd name="connsiteY27" fmla="*/ 437800 h 495005"/>
                    <a:gd name="connsiteX28" fmla="*/ 30134 w 336813"/>
                    <a:gd name="connsiteY28" fmla="*/ 485290 h 495005"/>
                    <a:gd name="connsiteX29" fmla="*/ 84983 w 336813"/>
                    <a:gd name="connsiteY29" fmla="*/ 491263 h 495005"/>
                    <a:gd name="connsiteX30" fmla="*/ 126235 w 336813"/>
                    <a:gd name="connsiteY30" fmla="*/ 456974 h 495005"/>
                    <a:gd name="connsiteX31" fmla="*/ 232172 w 336813"/>
                    <a:gd name="connsiteY31" fmla="*/ 285925 h 495005"/>
                    <a:gd name="connsiteX32" fmla="*/ 321772 w 336813"/>
                    <a:gd name="connsiteY32" fmla="*/ 141244 h 495005"/>
                    <a:gd name="connsiteX33" fmla="*/ 335897 w 336813"/>
                    <a:gd name="connsiteY33" fmla="*/ 76857 h 495005"/>
                    <a:gd name="connsiteX34" fmla="*/ 335930 w 336813"/>
                    <a:gd name="connsiteY34" fmla="*/ 76890 h 495005"/>
                    <a:gd name="connsiteX35" fmla="*/ 289628 w 336813"/>
                    <a:gd name="connsiteY35" fmla="*/ 262328 h 495005"/>
                    <a:gd name="connsiteX36" fmla="*/ 270685 w 336813"/>
                    <a:gd name="connsiteY36" fmla="*/ 266783 h 495005"/>
                    <a:gd name="connsiteX37" fmla="*/ 258771 w 336813"/>
                    <a:gd name="connsiteY37" fmla="*/ 285991 h 495005"/>
                    <a:gd name="connsiteX38" fmla="*/ 291146 w 336813"/>
                    <a:gd name="connsiteY38" fmla="*/ 285991 h 495005"/>
                    <a:gd name="connsiteX39" fmla="*/ 294050 w 336813"/>
                    <a:gd name="connsiteY39" fmla="*/ 281271 h 495005"/>
                    <a:gd name="connsiteX40" fmla="*/ 289595 w 336813"/>
                    <a:gd name="connsiteY40" fmla="*/ 262328 h 495005"/>
                    <a:gd name="connsiteX41" fmla="*/ 289628 w 336813"/>
                    <a:gd name="connsiteY41"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94050 w 336813"/>
                    <a:gd name="connsiteY37" fmla="*/ 281271 h 495005"/>
                    <a:gd name="connsiteX38" fmla="*/ 289595 w 336813"/>
                    <a:gd name="connsiteY38" fmla="*/ 262328 h 495005"/>
                    <a:gd name="connsiteX39" fmla="*/ 289628 w 336813"/>
                    <a:gd name="connsiteY39"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89595 w 336813"/>
                    <a:gd name="connsiteY37" fmla="*/ 262328 h 495005"/>
                    <a:gd name="connsiteX38" fmla="*/ 289628 w 336813"/>
                    <a:gd name="connsiteY38"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37" fmla="*/ 289628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595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58771 w 336813"/>
                    <a:gd name="connsiteY33" fmla="*/ 285991 h 495005"/>
                    <a:gd name="connsiteX34" fmla="*/ 270685 w 336813"/>
                    <a:gd name="connsiteY34" fmla="*/ 266783 h 495005"/>
                    <a:gd name="connsiteX35" fmla="*/ 258771 w 336813"/>
                    <a:gd name="connsiteY35" fmla="*/ 285991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61457 w 336813"/>
                    <a:gd name="connsiteY5" fmla="*/ 110566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813" h="495005">
                      <a:moveTo>
                        <a:pt x="335930" y="76890"/>
                      </a:moveTo>
                      <a:cubicBezTo>
                        <a:pt x="332630" y="53722"/>
                        <a:pt x="318868" y="30654"/>
                        <a:pt x="293192" y="14912"/>
                      </a:cubicBezTo>
                      <a:cubicBezTo>
                        <a:pt x="267451" y="-1127"/>
                        <a:pt x="239927" y="-3140"/>
                        <a:pt x="216991" y="3724"/>
                      </a:cubicBezTo>
                      <a:cubicBezTo>
                        <a:pt x="193989" y="10556"/>
                        <a:pt x="175210" y="25440"/>
                        <a:pt x="163957" y="43525"/>
                      </a:cubicBezTo>
                      <a:lnTo>
                        <a:pt x="128587" y="109538"/>
                      </a:lnTo>
                      <a:lnTo>
                        <a:pt x="161457" y="110566"/>
                      </a:lnTo>
                      <a:cubicBezTo>
                        <a:pt x="170090" y="93048"/>
                        <a:pt x="176807" y="71420"/>
                        <a:pt x="187355" y="58013"/>
                      </a:cubicBezTo>
                      <a:cubicBezTo>
                        <a:pt x="197903" y="44606"/>
                        <a:pt x="208542" y="34845"/>
                        <a:pt x="224746" y="30126"/>
                      </a:cubicBezTo>
                      <a:cubicBezTo>
                        <a:pt x="241016" y="25440"/>
                        <a:pt x="259332" y="26397"/>
                        <a:pt x="278705" y="38278"/>
                      </a:cubicBezTo>
                      <a:cubicBezTo>
                        <a:pt x="298143" y="50488"/>
                        <a:pt x="306294" y="65273"/>
                        <a:pt x="308703" y="80883"/>
                      </a:cubicBezTo>
                      <a:cubicBezTo>
                        <a:pt x="311079" y="96493"/>
                        <a:pt x="306756" y="113390"/>
                        <a:pt x="298440" y="126789"/>
                      </a:cubicBezTo>
                      <a:lnTo>
                        <a:pt x="199863" y="285958"/>
                      </a:lnTo>
                      <a:lnTo>
                        <a:pt x="102903" y="442519"/>
                      </a:lnTo>
                      <a:cubicBezTo>
                        <a:pt x="96138" y="453476"/>
                        <a:pt x="86138" y="461759"/>
                        <a:pt x="75874" y="465323"/>
                      </a:cubicBezTo>
                      <a:cubicBezTo>
                        <a:pt x="65512" y="468855"/>
                        <a:pt x="55380" y="468426"/>
                        <a:pt x="44655" y="461924"/>
                      </a:cubicBezTo>
                      <a:cubicBezTo>
                        <a:pt x="33764" y="455060"/>
                        <a:pt x="29144" y="445984"/>
                        <a:pt x="27791" y="434929"/>
                      </a:cubicBezTo>
                      <a:cubicBezTo>
                        <a:pt x="26570" y="423906"/>
                        <a:pt x="29804" y="411200"/>
                        <a:pt x="36074" y="401135"/>
                      </a:cubicBezTo>
                      <a:lnTo>
                        <a:pt x="107391" y="285958"/>
                      </a:lnTo>
                      <a:lnTo>
                        <a:pt x="133430" y="243880"/>
                      </a:lnTo>
                      <a:lnTo>
                        <a:pt x="194781" y="144808"/>
                      </a:lnTo>
                      <a:lnTo>
                        <a:pt x="222271" y="100420"/>
                      </a:lnTo>
                      <a:cubicBezTo>
                        <a:pt x="226264" y="93952"/>
                        <a:pt x="224284" y="85503"/>
                        <a:pt x="217816" y="81477"/>
                      </a:cubicBezTo>
                      <a:cubicBezTo>
                        <a:pt x="211348" y="77484"/>
                        <a:pt x="202866" y="79464"/>
                        <a:pt x="198873" y="85932"/>
                      </a:cubicBezTo>
                      <a:lnTo>
                        <a:pt x="75016" y="285925"/>
                      </a:lnTo>
                      <a:lnTo>
                        <a:pt x="12643" y="386647"/>
                      </a:lnTo>
                      <a:cubicBezTo>
                        <a:pt x="3402" y="401630"/>
                        <a:pt x="-1482" y="419715"/>
                        <a:pt x="399" y="437800"/>
                      </a:cubicBezTo>
                      <a:cubicBezTo>
                        <a:pt x="2148" y="455819"/>
                        <a:pt x="11752" y="474069"/>
                        <a:pt x="30134" y="485290"/>
                      </a:cubicBezTo>
                      <a:cubicBezTo>
                        <a:pt x="47790" y="496378"/>
                        <a:pt x="67987" y="497401"/>
                        <a:pt x="84983" y="491263"/>
                      </a:cubicBezTo>
                      <a:cubicBezTo>
                        <a:pt x="102078" y="485224"/>
                        <a:pt x="116467" y="472749"/>
                        <a:pt x="126235" y="456974"/>
                      </a:cubicBezTo>
                      <a:lnTo>
                        <a:pt x="232172" y="285925"/>
                      </a:lnTo>
                      <a:lnTo>
                        <a:pt x="321772" y="141244"/>
                      </a:lnTo>
                      <a:cubicBezTo>
                        <a:pt x="333092" y="122895"/>
                        <a:pt x="339263" y="100024"/>
                        <a:pt x="335897" y="76857"/>
                      </a:cubicBezTo>
                      <a:lnTo>
                        <a:pt x="335930" y="76890"/>
                      </a:lnTo>
                      <a:close/>
                    </a:path>
                  </a:pathLst>
                </a:custGeom>
                <a:solidFill>
                  <a:schemeClr val="tx1">
                    <a:lumMod val="50000"/>
                    <a:lumOff val="50000"/>
                  </a:schemeClr>
                </a:solidFill>
                <a:ln w="32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27" name="グループ化 26">
              <a:extLst>
                <a:ext uri="{FF2B5EF4-FFF2-40B4-BE49-F238E27FC236}">
                  <a16:creationId xmlns:a16="http://schemas.microsoft.com/office/drawing/2014/main" id="{999E5B6E-EDAA-DBB9-8086-693CA5A08BC4}"/>
                </a:ext>
              </a:extLst>
            </p:cNvPr>
            <p:cNvGrpSpPr/>
            <p:nvPr/>
          </p:nvGrpSpPr>
          <p:grpSpPr>
            <a:xfrm>
              <a:off x="142504" y="273133"/>
              <a:ext cx="117043" cy="850572"/>
              <a:chOff x="0" y="0"/>
              <a:chExt cx="117043" cy="850572"/>
            </a:xfrm>
          </p:grpSpPr>
          <p:sp>
            <p:nvSpPr>
              <p:cNvPr id="28" name="楕円 27">
                <a:extLst>
                  <a:ext uri="{FF2B5EF4-FFF2-40B4-BE49-F238E27FC236}">
                    <a16:creationId xmlns:a16="http://schemas.microsoft.com/office/drawing/2014/main" id="{A2875662-9490-189E-E4D8-C7442489D007}"/>
                  </a:ext>
                </a:extLst>
              </p:cNvPr>
              <p:cNvSpPr/>
              <p:nvPr/>
            </p:nvSpPr>
            <p:spPr>
              <a:xfrm>
                <a:off x="0" y="246184"/>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楕円 28">
                <a:extLst>
                  <a:ext uri="{FF2B5EF4-FFF2-40B4-BE49-F238E27FC236}">
                    <a16:creationId xmlns:a16="http://schemas.microsoft.com/office/drawing/2014/main" id="{26D490CE-C9FD-B25B-18FE-78E0D0E2EC04}"/>
                  </a:ext>
                </a:extLst>
              </p:cNvPr>
              <p:cNvSpPr/>
              <p:nvPr/>
            </p:nvSpPr>
            <p:spPr>
              <a:xfrm>
                <a:off x="0" y="49236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楕円 29">
                <a:extLst>
                  <a:ext uri="{FF2B5EF4-FFF2-40B4-BE49-F238E27FC236}">
                    <a16:creationId xmlns:a16="http://schemas.microsoft.com/office/drawing/2014/main" id="{F86822DC-EE00-17E9-FAC2-A67217EDB63A}"/>
                  </a:ext>
                </a:extLst>
              </p:cNvPr>
              <p:cNvSpPr/>
              <p:nvPr/>
            </p:nvSpPr>
            <p:spPr>
              <a:xfrm>
                <a:off x="0" y="73352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楕円 31">
                <a:extLst>
                  <a:ext uri="{FF2B5EF4-FFF2-40B4-BE49-F238E27FC236}">
                    <a16:creationId xmlns:a16="http://schemas.microsoft.com/office/drawing/2014/main" id="{081E0AFE-73F8-3DDB-55E6-25FD45BCC9F9}"/>
                  </a:ext>
                </a:extLst>
              </p:cNvPr>
              <p:cNvSpPr/>
              <p:nvPr/>
            </p:nvSpPr>
            <p:spPr>
              <a:xfrm>
                <a:off x="0" y="0"/>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25" name="テキスト ボックス 502">
            <a:extLst>
              <a:ext uri="{FF2B5EF4-FFF2-40B4-BE49-F238E27FC236}">
                <a16:creationId xmlns:a16="http://schemas.microsoft.com/office/drawing/2014/main" id="{C27026F1-EA1B-19AB-318F-48CC2D8E6F6B}"/>
              </a:ext>
            </a:extLst>
          </p:cNvPr>
          <p:cNvSpPr txBox="1"/>
          <p:nvPr/>
        </p:nvSpPr>
        <p:spPr>
          <a:xfrm>
            <a:off x="1757204" y="4629370"/>
            <a:ext cx="6135511" cy="7470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●保育園に入れるようにしたい。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・弟が保育園に入ったが入りたかった保育園ではなかったので、保育園を大きくしてほしい。</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54000" indent="-254000" algn="just">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・保育士さんの確保は大変。お給料も地域によって差がある。</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400"/>
              </a:lnSpc>
            </a:pPr>
            <a:r>
              <a:rPr lang="en-US" sz="105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0210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8D88A-5D43-51A4-6840-644490780D4F}"/>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9EF06B29-7CCB-2541-076A-DD59F1719608}"/>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16</a:t>
            </a:fld>
            <a:endParaRPr lang="ja-JP" altLang="en-US" noProof="1"/>
          </a:p>
        </p:txBody>
      </p:sp>
      <p:sp>
        <p:nvSpPr>
          <p:cNvPr id="6" name="Rectangle 46">
            <a:extLst>
              <a:ext uri="{FF2B5EF4-FFF2-40B4-BE49-F238E27FC236}">
                <a16:creationId xmlns:a16="http://schemas.microsoft.com/office/drawing/2014/main" id="{D8683869-C182-89EA-4378-AB960C2F6260}"/>
              </a:ext>
            </a:extLst>
          </p:cNvPr>
          <p:cNvSpPr>
            <a:spLocks noChangeArrowheads="1"/>
          </p:cNvSpPr>
          <p:nvPr/>
        </p:nvSpPr>
        <p:spPr bwMode="auto">
          <a:xfrm>
            <a:off x="471637" y="603696"/>
            <a:ext cx="90766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spcBef>
                <a:spcPts val="0"/>
              </a:spcBef>
              <a:spcAft>
                <a:spcPts val="1200"/>
              </a:spcAft>
            </a:pP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学童期・思春期</a:t>
            </a: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a:t>
            </a:r>
            <a:endParaRPr kumimoji="0" lang="en-US"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800" dirty="0">
                <a:effectLst/>
                <a:ea typeface="BIZ UDゴシック" panose="020B0400000000000000" pitchFamily="49" charset="-128"/>
                <a:cs typeface="Times New Roman" panose="02020603050405020304" pitchFamily="18" charset="0"/>
              </a:rPr>
              <a:t>次代の親となるこどもの生きる力を育成する学校の教育環境の整備</a:t>
            </a:r>
            <a:r>
              <a:rPr lang="ja-JP" altLang="en-US" dirty="0">
                <a:ea typeface="BIZ UDゴシック" panose="020B0400000000000000" pitchFamily="49" charset="-128"/>
                <a:cs typeface="Times New Roman" panose="02020603050405020304" pitchFamily="18" charset="0"/>
              </a:rPr>
              <a:t>（</a:t>
            </a:r>
            <a:r>
              <a:rPr lang="en-US" altLang="ja-JP" dirty="0">
                <a:ea typeface="BIZ UDゴシック" panose="020B0400000000000000" pitchFamily="49" charset="-128"/>
                <a:cs typeface="Times New Roman" panose="02020603050405020304" pitchFamily="18" charset="0"/>
              </a:rPr>
              <a:t>1/2</a:t>
            </a:r>
            <a:r>
              <a:rPr lang="ja-JP" altLang="en-US" dirty="0">
                <a:ea typeface="BIZ UDゴシック" panose="020B0400000000000000" pitchFamily="49" charset="-128"/>
                <a:cs typeface="Times New Roman" panose="02020603050405020304" pitchFamily="18" charset="0"/>
              </a:rPr>
              <a:t>）</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FBAB382C-E1A9-5C8D-C8DF-032CE660859C}"/>
              </a:ext>
            </a:extLst>
          </p:cNvPr>
          <p:cNvGraphicFramePr>
            <a:graphicFrameLocks noGrp="1"/>
          </p:cNvGraphicFramePr>
          <p:nvPr>
            <p:extLst>
              <p:ext uri="{D42A27DB-BD31-4B8C-83A1-F6EECF244321}">
                <p14:modId xmlns:p14="http://schemas.microsoft.com/office/powerpoint/2010/main" val="4230445713"/>
              </p:ext>
            </p:extLst>
          </p:nvPr>
        </p:nvGraphicFramePr>
        <p:xfrm>
          <a:off x="1537495" y="1639344"/>
          <a:ext cx="6604000" cy="3888000"/>
        </p:xfrm>
        <a:graphic>
          <a:graphicData uri="http://schemas.openxmlformats.org/drawingml/2006/table">
            <a:tbl>
              <a:tblPr firstRow="1" bandRow="1">
                <a:tableStyleId>{7E9639D4-E3E2-4D34-9284-5A2195B3D0D7}</a:tableStyleId>
              </a:tblPr>
              <a:tblGrid>
                <a:gridCol w="734067">
                  <a:extLst>
                    <a:ext uri="{9D8B030D-6E8A-4147-A177-3AD203B41FA5}">
                      <a16:colId xmlns:a16="http://schemas.microsoft.com/office/drawing/2014/main" val="154612868"/>
                    </a:ext>
                  </a:extLst>
                </a:gridCol>
                <a:gridCol w="5869933">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53</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教育課程の充実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54</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道徳教育の充実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12858"/>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55</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進路指導の充実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3813"/>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56</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学校給食の適切な推進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17389"/>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57</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地産地消の推進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517010"/>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58</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各学校における研究や各種研修会の充実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963384"/>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59</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学習評価の充実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2456226"/>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60</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学校評価の充実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261048"/>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61</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地域教育力の活用</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783436"/>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62</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教科指導の充実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122023"/>
                  </a:ext>
                </a:extLst>
              </a:tr>
              <a:tr h="324000">
                <a:tc>
                  <a:txBody>
                    <a:bodyPr/>
                    <a:lstStyle/>
                    <a:p>
                      <a:pPr marL="0" indent="0" algn="ctr" defTabSz="742950" rtl="0" eaLnBrk="1" latinLnBrk="0" hangingPunct="1">
                        <a:lnSpc>
                          <a:spcPct val="100000"/>
                        </a:lnSpc>
                      </a:pP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次ページに続く</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3553535"/>
                  </a:ext>
                </a:extLst>
              </a:tr>
            </a:tbl>
          </a:graphicData>
        </a:graphic>
      </p:graphicFrame>
      <p:grpSp>
        <p:nvGrpSpPr>
          <p:cNvPr id="5" name="グループ化 4">
            <a:extLst>
              <a:ext uri="{FF2B5EF4-FFF2-40B4-BE49-F238E27FC236}">
                <a16:creationId xmlns:a16="http://schemas.microsoft.com/office/drawing/2014/main" id="{36CCBF39-B61A-96E2-5E81-8B1ABAFCCD39}"/>
              </a:ext>
            </a:extLst>
          </p:cNvPr>
          <p:cNvGrpSpPr/>
          <p:nvPr/>
        </p:nvGrpSpPr>
        <p:grpSpPr>
          <a:xfrm flipV="1">
            <a:off x="831782" y="1326986"/>
            <a:ext cx="8356333" cy="76929"/>
            <a:chOff x="892810" y="2365690"/>
            <a:chExt cx="8077935" cy="0"/>
          </a:xfrm>
        </p:grpSpPr>
        <p:cxnSp>
          <p:nvCxnSpPr>
            <p:cNvPr id="8" name="直線コネクタ 7">
              <a:extLst>
                <a:ext uri="{FF2B5EF4-FFF2-40B4-BE49-F238E27FC236}">
                  <a16:creationId xmlns:a16="http://schemas.microsoft.com/office/drawing/2014/main" id="{13AF3840-3925-617E-B1F1-A4F8CD4CCBC8}"/>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03C1BB9-F306-7045-7387-14B1D79A277C}"/>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505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456CC-00DE-B36A-3D10-83453BE02EBB}"/>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E278C929-A4C8-2F39-7AF7-BE1616B8CDB3}"/>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17</a:t>
            </a:fld>
            <a:endParaRPr lang="ja-JP" altLang="en-US" noProof="1"/>
          </a:p>
        </p:txBody>
      </p:sp>
      <p:sp>
        <p:nvSpPr>
          <p:cNvPr id="6" name="Rectangle 46">
            <a:extLst>
              <a:ext uri="{FF2B5EF4-FFF2-40B4-BE49-F238E27FC236}">
                <a16:creationId xmlns:a16="http://schemas.microsoft.com/office/drawing/2014/main" id="{D5C46154-6A0D-C40A-A9B4-385E97FC4BE2}"/>
              </a:ext>
            </a:extLst>
          </p:cNvPr>
          <p:cNvSpPr>
            <a:spLocks noChangeArrowheads="1"/>
          </p:cNvSpPr>
          <p:nvPr/>
        </p:nvSpPr>
        <p:spPr bwMode="auto">
          <a:xfrm>
            <a:off x="471637" y="565624"/>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800" dirty="0">
                <a:effectLst/>
                <a:ea typeface="BIZ UDゴシック" panose="020B0400000000000000" pitchFamily="49" charset="-128"/>
                <a:cs typeface="Times New Roman" panose="02020603050405020304" pitchFamily="18" charset="0"/>
              </a:rPr>
              <a:t>次代の親となるこどもの生きる力を育成する学校の教育環境の整備</a:t>
            </a:r>
            <a:r>
              <a:rPr lang="ja-JP" altLang="en-US" sz="1800" dirty="0">
                <a:effectLst/>
                <a:ea typeface="BIZ UDゴシック" panose="020B0400000000000000" pitchFamily="49" charset="-128"/>
                <a:cs typeface="Times New Roman" panose="02020603050405020304" pitchFamily="18" charset="0"/>
              </a:rPr>
              <a:t>（</a:t>
            </a:r>
            <a:r>
              <a:rPr lang="en-US" altLang="ja-JP" sz="1800" dirty="0">
                <a:effectLst/>
                <a:ea typeface="BIZ UDゴシック" panose="020B0400000000000000" pitchFamily="49" charset="-128"/>
                <a:cs typeface="Times New Roman" panose="02020603050405020304" pitchFamily="18" charset="0"/>
              </a:rPr>
              <a:t>2/2</a:t>
            </a:r>
            <a:r>
              <a:rPr lang="ja-JP" altLang="en-US" sz="1800" dirty="0">
                <a:effectLst/>
                <a:ea typeface="BIZ UDゴシック" panose="020B0400000000000000" pitchFamily="49" charset="-128"/>
                <a:cs typeface="Times New Roman" panose="02020603050405020304" pitchFamily="18" charset="0"/>
              </a:rPr>
              <a:t>）</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B6040815-DD3B-0EBC-CE8B-2860BCBDC1CC}"/>
              </a:ext>
            </a:extLst>
          </p:cNvPr>
          <p:cNvGraphicFramePr>
            <a:graphicFrameLocks noGrp="1"/>
          </p:cNvGraphicFramePr>
          <p:nvPr>
            <p:extLst>
              <p:ext uri="{D42A27DB-BD31-4B8C-83A1-F6EECF244321}">
                <p14:modId xmlns:p14="http://schemas.microsoft.com/office/powerpoint/2010/main" val="2406350425"/>
              </p:ext>
            </p:extLst>
          </p:nvPr>
        </p:nvGraphicFramePr>
        <p:xfrm>
          <a:off x="1537495" y="1235312"/>
          <a:ext cx="6604000" cy="3240000"/>
        </p:xfrm>
        <a:graphic>
          <a:graphicData uri="http://schemas.openxmlformats.org/drawingml/2006/table">
            <a:tbl>
              <a:tblPr firstRow="1" bandRow="1">
                <a:tableStyleId>{7E9639D4-E3E2-4D34-9284-5A2195B3D0D7}</a:tableStyleId>
              </a:tblPr>
              <a:tblGrid>
                <a:gridCol w="734067">
                  <a:extLst>
                    <a:ext uri="{9D8B030D-6E8A-4147-A177-3AD203B41FA5}">
                      <a16:colId xmlns:a16="http://schemas.microsoft.com/office/drawing/2014/main" val="154612868"/>
                    </a:ext>
                  </a:extLst>
                </a:gridCol>
                <a:gridCol w="5869933">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63</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安全教育の充実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64</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総合的な学習の時間の充実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12858"/>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65</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特別活動の充実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3813"/>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66</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児童・生徒指導の充実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17389"/>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67</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グローバル教育推進事業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517010"/>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68</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情報教育の充実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963384"/>
                  </a:ext>
                </a:extLst>
              </a:tr>
              <a:tr h="324000">
                <a:tc>
                  <a:txBody>
                    <a:bodyPr/>
                    <a:lstStyle/>
                    <a:p>
                      <a:pPr marL="0" indent="0" algn="ctr" defTabSz="742950" rtl="0" eaLnBrk="1" latinLnBrk="0" hangingPunct="1">
                        <a:lnSpc>
                          <a:spcPct val="100000"/>
                        </a:lnSpc>
                      </a:pPr>
                      <a:r>
                        <a:rPr kumimoji="1" 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69</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特別支援教育の充実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2456226"/>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70</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異年齢児とのふれあいによる社会性の育成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261048"/>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71</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mn-cs"/>
                        </a:rPr>
                        <a:t>海洋教育の推進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783436"/>
                  </a:ext>
                </a:extLst>
              </a:tr>
            </a:tbl>
          </a:graphicData>
        </a:graphic>
      </p:graphicFrame>
      <p:grpSp>
        <p:nvGrpSpPr>
          <p:cNvPr id="5" name="グループ化 4">
            <a:extLst>
              <a:ext uri="{FF2B5EF4-FFF2-40B4-BE49-F238E27FC236}">
                <a16:creationId xmlns:a16="http://schemas.microsoft.com/office/drawing/2014/main" id="{10FB135D-93F7-7AEC-16FC-015E01F4696D}"/>
              </a:ext>
            </a:extLst>
          </p:cNvPr>
          <p:cNvGrpSpPr/>
          <p:nvPr/>
        </p:nvGrpSpPr>
        <p:grpSpPr>
          <a:xfrm flipV="1">
            <a:off x="831782" y="934956"/>
            <a:ext cx="8356333" cy="76929"/>
            <a:chOff x="892810" y="2365690"/>
            <a:chExt cx="8077935" cy="0"/>
          </a:xfrm>
        </p:grpSpPr>
        <p:cxnSp>
          <p:nvCxnSpPr>
            <p:cNvPr id="8" name="直線コネクタ 7">
              <a:extLst>
                <a:ext uri="{FF2B5EF4-FFF2-40B4-BE49-F238E27FC236}">
                  <a16:creationId xmlns:a16="http://schemas.microsoft.com/office/drawing/2014/main" id="{1C608B2A-5C79-6C66-86C8-75EC4B98F163}"/>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8382530-8EE5-FEF1-0521-9C98E5380BF2}"/>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61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36E6-71FC-F4B1-58CF-7165AD7DF07C}"/>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F34F774D-D3DB-7A38-A7A1-981D888D25D6}"/>
              </a:ext>
            </a:extLst>
          </p:cNvPr>
          <p:cNvSpPr>
            <a:spLocks noGrp="1"/>
          </p:cNvSpPr>
          <p:nvPr>
            <p:ph type="sldNum" sz="quarter" idx="12"/>
          </p:nvPr>
        </p:nvSpPr>
        <p:spPr>
          <a:xfrm>
            <a:off x="6996114" y="6099104"/>
            <a:ext cx="2290762" cy="280959"/>
          </a:xfrm>
        </p:spPr>
        <p:txBody>
          <a:bodyPr/>
          <a:lstStyle/>
          <a:p>
            <a:fld id="{299DD5A9-4EF1-497E-92EF-2D23CF305E03}" type="slidenum">
              <a:rPr lang="en-US" altLang="ja-JP" noProof="1" smtClean="0"/>
              <a:pPr/>
              <a:t>18</a:t>
            </a:fld>
            <a:endParaRPr lang="ja-JP" altLang="en-US" noProof="1"/>
          </a:p>
        </p:txBody>
      </p:sp>
      <p:sp>
        <p:nvSpPr>
          <p:cNvPr id="6" name="Rectangle 46">
            <a:extLst>
              <a:ext uri="{FF2B5EF4-FFF2-40B4-BE49-F238E27FC236}">
                <a16:creationId xmlns:a16="http://schemas.microsoft.com/office/drawing/2014/main" id="{0BD3B9B1-0C8A-F27F-211A-4861A377A6FB}"/>
              </a:ext>
            </a:extLst>
          </p:cNvPr>
          <p:cNvSpPr>
            <a:spLocks noChangeArrowheads="1"/>
          </p:cNvSpPr>
          <p:nvPr/>
        </p:nvSpPr>
        <p:spPr bwMode="auto">
          <a:xfrm>
            <a:off x="471637" y="594850"/>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bmk="_Toc184275874">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sz="1800" dirty="0">
                <a:effectLst/>
                <a:ea typeface="BIZ UDゴシック" panose="020B0400000000000000" pitchFamily="49" charset="-128"/>
                <a:cs typeface="Times New Roman" panose="02020603050405020304" pitchFamily="18" charset="0"/>
              </a:rPr>
              <a:t>）放課後児童の居場所の確保</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CEB6AEDA-C5AC-EE5E-3E41-AE8E5A0BCDF4}"/>
              </a:ext>
            </a:extLst>
          </p:cNvPr>
          <p:cNvGraphicFramePr>
            <a:graphicFrameLocks noGrp="1"/>
          </p:cNvGraphicFramePr>
          <p:nvPr>
            <p:extLst>
              <p:ext uri="{D42A27DB-BD31-4B8C-83A1-F6EECF244321}">
                <p14:modId xmlns:p14="http://schemas.microsoft.com/office/powerpoint/2010/main" val="3725394901"/>
              </p:ext>
            </p:extLst>
          </p:nvPr>
        </p:nvGraphicFramePr>
        <p:xfrm>
          <a:off x="1537495" y="1173507"/>
          <a:ext cx="6604000" cy="972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72</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放課後のこどもの居場所の検討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73</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放課後児童クラブへの支援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bl>
          </a:graphicData>
        </a:graphic>
      </p:graphicFrame>
      <p:sp>
        <p:nvSpPr>
          <p:cNvPr id="11" name="Rectangle 46">
            <a:extLst>
              <a:ext uri="{FF2B5EF4-FFF2-40B4-BE49-F238E27FC236}">
                <a16:creationId xmlns:a16="http://schemas.microsoft.com/office/drawing/2014/main" id="{64A15940-62E3-4E25-DEA8-4A50D7EE29DB}"/>
              </a:ext>
            </a:extLst>
          </p:cNvPr>
          <p:cNvSpPr>
            <a:spLocks noChangeArrowheads="1"/>
          </p:cNvSpPr>
          <p:nvPr/>
        </p:nvSpPr>
        <p:spPr bwMode="auto">
          <a:xfrm>
            <a:off x="471637" y="2631249"/>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b="0" i="0" u="none" strike="noStrike" cap="none" normalizeH="0" baseline="0" dirty="0" bmk="_Toc184275874">
                <a:ln>
                  <a:noFill/>
                </a:ln>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800" dirty="0">
                <a:effectLst/>
                <a:ea typeface="BIZ UDゴシック" panose="020B0400000000000000" pitchFamily="49" charset="-128"/>
                <a:cs typeface="Times New Roman" panose="02020603050405020304" pitchFamily="18" charset="0"/>
              </a:rPr>
              <a:t>）思春期保健対策の充実</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3B72ED7D-6454-A8E2-A730-15D998433D20}"/>
              </a:ext>
            </a:extLst>
          </p:cNvPr>
          <p:cNvGraphicFramePr>
            <a:graphicFrameLocks noGrp="1"/>
          </p:cNvGraphicFramePr>
          <p:nvPr>
            <p:extLst>
              <p:ext uri="{D42A27DB-BD31-4B8C-83A1-F6EECF244321}">
                <p14:modId xmlns:p14="http://schemas.microsoft.com/office/powerpoint/2010/main" val="4050934947"/>
              </p:ext>
            </p:extLst>
          </p:nvPr>
        </p:nvGraphicFramePr>
        <p:xfrm>
          <a:off x="1537495" y="3221139"/>
          <a:ext cx="6604000" cy="648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74</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思春期のこどもを対象とした啓発事業の推進</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bl>
          </a:graphicData>
        </a:graphic>
      </p:graphicFrame>
      <p:sp>
        <p:nvSpPr>
          <p:cNvPr id="16" name="Rectangle 46">
            <a:extLst>
              <a:ext uri="{FF2B5EF4-FFF2-40B4-BE49-F238E27FC236}">
                <a16:creationId xmlns:a16="http://schemas.microsoft.com/office/drawing/2014/main" id="{CFA92BAC-7683-0AE0-39CC-433EFABC16E4}"/>
              </a:ext>
            </a:extLst>
          </p:cNvPr>
          <p:cNvSpPr>
            <a:spLocks noChangeArrowheads="1"/>
          </p:cNvSpPr>
          <p:nvPr/>
        </p:nvSpPr>
        <p:spPr bwMode="auto">
          <a:xfrm>
            <a:off x="471637" y="4383952"/>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bmk="_Toc184275874">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ja-JP" sz="1800" dirty="0">
                <a:effectLst/>
                <a:ea typeface="BIZ UDゴシック" panose="020B0400000000000000" pitchFamily="49" charset="-128"/>
                <a:cs typeface="Times New Roman" panose="02020603050405020304" pitchFamily="18" charset="0"/>
              </a:rPr>
              <a:t>）思春期保健対策の充実</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17" name="表 16">
            <a:extLst>
              <a:ext uri="{FF2B5EF4-FFF2-40B4-BE49-F238E27FC236}">
                <a16:creationId xmlns:a16="http://schemas.microsoft.com/office/drawing/2014/main" id="{5B7C4B58-CF4A-796F-15E9-A03414D8DBE1}"/>
              </a:ext>
            </a:extLst>
          </p:cNvPr>
          <p:cNvGraphicFramePr>
            <a:graphicFrameLocks noGrp="1"/>
          </p:cNvGraphicFramePr>
          <p:nvPr>
            <p:extLst>
              <p:ext uri="{D42A27DB-BD31-4B8C-83A1-F6EECF244321}">
                <p14:modId xmlns:p14="http://schemas.microsoft.com/office/powerpoint/2010/main" val="3528166711"/>
              </p:ext>
            </p:extLst>
          </p:nvPr>
        </p:nvGraphicFramePr>
        <p:xfrm>
          <a:off x="1537495" y="4973842"/>
          <a:ext cx="6604000" cy="1296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75</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いじめ防止対策の推進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76</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不登校のこどもへの支援の推進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2359050"/>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77</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ピンクシャツデー運動等の啓発活動の実施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758763"/>
                  </a:ext>
                </a:extLst>
              </a:tr>
            </a:tbl>
          </a:graphicData>
        </a:graphic>
      </p:graphicFrame>
      <p:grpSp>
        <p:nvGrpSpPr>
          <p:cNvPr id="18" name="グループ化 17">
            <a:extLst>
              <a:ext uri="{FF2B5EF4-FFF2-40B4-BE49-F238E27FC236}">
                <a16:creationId xmlns:a16="http://schemas.microsoft.com/office/drawing/2014/main" id="{6AF55763-D519-026D-E97E-C3EE38E9DFD3}"/>
              </a:ext>
            </a:extLst>
          </p:cNvPr>
          <p:cNvGrpSpPr/>
          <p:nvPr/>
        </p:nvGrpSpPr>
        <p:grpSpPr>
          <a:xfrm flipV="1">
            <a:off x="831782" y="4723892"/>
            <a:ext cx="8356333" cy="76929"/>
            <a:chOff x="892810" y="2365690"/>
            <a:chExt cx="8077935" cy="0"/>
          </a:xfrm>
        </p:grpSpPr>
        <p:cxnSp>
          <p:nvCxnSpPr>
            <p:cNvPr id="19" name="直線コネクタ 18">
              <a:extLst>
                <a:ext uri="{FF2B5EF4-FFF2-40B4-BE49-F238E27FC236}">
                  <a16:creationId xmlns:a16="http://schemas.microsoft.com/office/drawing/2014/main" id="{87FD4287-176C-130D-C58B-AEE742D60599}"/>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8111656-CC61-50B8-21CF-ADDD5D856DC4}"/>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C19FA170-68FA-A379-CF09-542F0D71DB4E}"/>
              </a:ext>
            </a:extLst>
          </p:cNvPr>
          <p:cNvGrpSpPr/>
          <p:nvPr/>
        </p:nvGrpSpPr>
        <p:grpSpPr>
          <a:xfrm flipV="1">
            <a:off x="831782" y="938044"/>
            <a:ext cx="8356333" cy="76929"/>
            <a:chOff x="892810" y="2365690"/>
            <a:chExt cx="8077935" cy="0"/>
          </a:xfrm>
        </p:grpSpPr>
        <p:cxnSp>
          <p:nvCxnSpPr>
            <p:cNvPr id="22" name="直線コネクタ 21">
              <a:extLst>
                <a:ext uri="{FF2B5EF4-FFF2-40B4-BE49-F238E27FC236}">
                  <a16:creationId xmlns:a16="http://schemas.microsoft.com/office/drawing/2014/main" id="{AEC96F8E-8BAE-AF0A-B7DF-B9E61DEDF337}"/>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09A9049-930A-596C-22ED-656C63389A47}"/>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AC9B54F8-237B-905C-F179-B0EE18884B0C}"/>
              </a:ext>
            </a:extLst>
          </p:cNvPr>
          <p:cNvGrpSpPr/>
          <p:nvPr/>
        </p:nvGrpSpPr>
        <p:grpSpPr>
          <a:xfrm flipV="1">
            <a:off x="831782" y="2980286"/>
            <a:ext cx="8356333" cy="76929"/>
            <a:chOff x="892810" y="2365690"/>
            <a:chExt cx="8077935" cy="0"/>
          </a:xfrm>
        </p:grpSpPr>
        <p:cxnSp>
          <p:nvCxnSpPr>
            <p:cNvPr id="25" name="直線コネクタ 24">
              <a:extLst>
                <a:ext uri="{FF2B5EF4-FFF2-40B4-BE49-F238E27FC236}">
                  <a16:creationId xmlns:a16="http://schemas.microsoft.com/office/drawing/2014/main" id="{DEC575E7-BC8F-9AFE-1E62-CE65190AEF81}"/>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072EFFE-CE9E-73B6-7FC3-462F33F4ECF5}"/>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996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B465-E9C2-4D5E-2449-34A3189DDCD8}"/>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7DF08870-73B9-69DF-59F7-2AA4CCF4961D}"/>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19</a:t>
            </a:fld>
            <a:endParaRPr lang="ja-JP" altLang="en-US" noProof="1"/>
          </a:p>
        </p:txBody>
      </p:sp>
      <p:sp>
        <p:nvSpPr>
          <p:cNvPr id="6" name="Rectangle 46">
            <a:extLst>
              <a:ext uri="{FF2B5EF4-FFF2-40B4-BE49-F238E27FC236}">
                <a16:creationId xmlns:a16="http://schemas.microsoft.com/office/drawing/2014/main" id="{D38A1B94-0762-8B21-A487-C63226573FF8}"/>
              </a:ext>
            </a:extLst>
          </p:cNvPr>
          <p:cNvSpPr>
            <a:spLocks noChangeArrowheads="1"/>
          </p:cNvSpPr>
          <p:nvPr/>
        </p:nvSpPr>
        <p:spPr bwMode="auto">
          <a:xfrm>
            <a:off x="471637" y="578371"/>
            <a:ext cx="907662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spcBef>
                <a:spcPts val="0"/>
              </a:spcBef>
              <a:spcAft>
                <a:spcPts val="600"/>
              </a:spcAft>
            </a:pP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青年期</a:t>
            </a: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a:t>
            </a:r>
            <a:endParaRPr kumimoji="0" lang="en-US"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１）若者を支える支援体制の充実</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5" name="表 4">
            <a:extLst>
              <a:ext uri="{FF2B5EF4-FFF2-40B4-BE49-F238E27FC236}">
                <a16:creationId xmlns:a16="http://schemas.microsoft.com/office/drawing/2014/main" id="{573C8A44-F909-FB85-11B7-95C8CCFCCD2E}"/>
              </a:ext>
            </a:extLst>
          </p:cNvPr>
          <p:cNvGraphicFramePr>
            <a:graphicFrameLocks noGrp="1"/>
          </p:cNvGraphicFramePr>
          <p:nvPr>
            <p:extLst>
              <p:ext uri="{D42A27DB-BD31-4B8C-83A1-F6EECF244321}">
                <p14:modId xmlns:p14="http://schemas.microsoft.com/office/powerpoint/2010/main" val="3244275995"/>
              </p:ext>
            </p:extLst>
          </p:nvPr>
        </p:nvGraphicFramePr>
        <p:xfrm>
          <a:off x="1537495" y="1524382"/>
          <a:ext cx="6604000" cy="972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78</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身近に相談できる体制の整備と周知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79</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はたちのつどいの実施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bl>
          </a:graphicData>
        </a:graphic>
      </p:graphicFrame>
      <p:sp>
        <p:nvSpPr>
          <p:cNvPr id="12" name="Rectangle 46">
            <a:extLst>
              <a:ext uri="{FF2B5EF4-FFF2-40B4-BE49-F238E27FC236}">
                <a16:creationId xmlns:a16="http://schemas.microsoft.com/office/drawing/2014/main" id="{8736E7A9-B0F5-5F18-0E95-75E27BFA4E6D}"/>
              </a:ext>
            </a:extLst>
          </p:cNvPr>
          <p:cNvSpPr>
            <a:spLocks noChangeArrowheads="1"/>
          </p:cNvSpPr>
          <p:nvPr/>
        </p:nvSpPr>
        <p:spPr bwMode="auto">
          <a:xfrm>
            <a:off x="471637" y="2982124"/>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b="0" i="0" u="none" strike="noStrike" cap="none" normalizeH="0" baseline="0" dirty="0" bmk="_Toc184275874">
                <a:ln>
                  <a:noFill/>
                </a:ln>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800" dirty="0">
                <a:effectLst/>
                <a:ea typeface="BIZ UDゴシック" panose="020B0400000000000000" pitchFamily="49" charset="-128"/>
                <a:cs typeface="Times New Roman" panose="02020603050405020304" pitchFamily="18" charset="0"/>
              </a:rPr>
              <a:t>）出会いや結婚の支援</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13" name="表 12">
            <a:extLst>
              <a:ext uri="{FF2B5EF4-FFF2-40B4-BE49-F238E27FC236}">
                <a16:creationId xmlns:a16="http://schemas.microsoft.com/office/drawing/2014/main" id="{F2CC318E-D910-6EC9-E1BB-686806F41E4C}"/>
              </a:ext>
            </a:extLst>
          </p:cNvPr>
          <p:cNvGraphicFramePr>
            <a:graphicFrameLocks noGrp="1"/>
          </p:cNvGraphicFramePr>
          <p:nvPr>
            <p:extLst>
              <p:ext uri="{D42A27DB-BD31-4B8C-83A1-F6EECF244321}">
                <p14:modId xmlns:p14="http://schemas.microsoft.com/office/powerpoint/2010/main" val="1441718753"/>
              </p:ext>
            </p:extLst>
          </p:nvPr>
        </p:nvGraphicFramePr>
        <p:xfrm>
          <a:off x="1537495" y="3572014"/>
          <a:ext cx="6604000" cy="648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80</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結婚支援事業の推進</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bl>
          </a:graphicData>
        </a:graphic>
      </p:graphicFrame>
      <p:grpSp>
        <p:nvGrpSpPr>
          <p:cNvPr id="9" name="グループ化 8">
            <a:extLst>
              <a:ext uri="{FF2B5EF4-FFF2-40B4-BE49-F238E27FC236}">
                <a16:creationId xmlns:a16="http://schemas.microsoft.com/office/drawing/2014/main" id="{32C28608-1DE7-B03A-8CBC-C8F4AA5735BF}"/>
              </a:ext>
            </a:extLst>
          </p:cNvPr>
          <p:cNvGrpSpPr/>
          <p:nvPr/>
        </p:nvGrpSpPr>
        <p:grpSpPr>
          <a:xfrm flipV="1">
            <a:off x="831782" y="1293178"/>
            <a:ext cx="8356333" cy="76929"/>
            <a:chOff x="892810" y="2365690"/>
            <a:chExt cx="8077935" cy="0"/>
          </a:xfrm>
        </p:grpSpPr>
        <p:cxnSp>
          <p:nvCxnSpPr>
            <p:cNvPr id="14" name="直線コネクタ 13">
              <a:extLst>
                <a:ext uri="{FF2B5EF4-FFF2-40B4-BE49-F238E27FC236}">
                  <a16:creationId xmlns:a16="http://schemas.microsoft.com/office/drawing/2014/main" id="{8CA3E209-6E2F-7E51-2B2D-ED43555B52FF}"/>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2C45B24-2A34-9BE8-0E78-870D950AA7EB}"/>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2BF658A8-3B62-F0FB-A0B9-B26317B456C4}"/>
              </a:ext>
            </a:extLst>
          </p:cNvPr>
          <p:cNvGrpSpPr/>
          <p:nvPr/>
        </p:nvGrpSpPr>
        <p:grpSpPr>
          <a:xfrm flipV="1">
            <a:off x="831782" y="3334177"/>
            <a:ext cx="8356333" cy="76929"/>
            <a:chOff x="892810" y="2365690"/>
            <a:chExt cx="8077935" cy="0"/>
          </a:xfrm>
        </p:grpSpPr>
        <p:cxnSp>
          <p:nvCxnSpPr>
            <p:cNvPr id="20" name="直線コネクタ 19">
              <a:extLst>
                <a:ext uri="{FF2B5EF4-FFF2-40B4-BE49-F238E27FC236}">
                  <a16:creationId xmlns:a16="http://schemas.microsoft.com/office/drawing/2014/main" id="{95F6E3B6-CA23-0202-1BE7-7678021B59F4}"/>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E3845CD-56E1-3224-8427-C12C67ED65AC}"/>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50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96496" y="956698"/>
            <a:ext cx="9110187" cy="461665"/>
          </a:xfrm>
          <a:prstGeom prst="rect">
            <a:avLst/>
          </a:prstGeom>
          <a:noFill/>
        </p:spPr>
        <p:txBody>
          <a:bodyPr wrap="none" rtlCol="0">
            <a:spAutoFit/>
          </a:bodyPr>
          <a:lstStyle/>
          <a:p>
            <a:pPr algn="ctr"/>
            <a:r>
              <a:rPr lang="ja-JP" altLang="en-US" sz="2400" b="1" dirty="0">
                <a:latin typeface="BIZ UDゴシック" panose="020B0400000000000000" pitchFamily="49" charset="-128"/>
                <a:ea typeface="BIZ UDゴシック" panose="020B0400000000000000" pitchFamily="49" charset="-128"/>
              </a:rPr>
              <a:t>１　</a:t>
            </a:r>
            <a:r>
              <a:rPr lang="ja-JP" altLang="ja-JP" sz="2400" b="1" dirty="0">
                <a:latin typeface="BIZ UDゴシック" panose="020B0400000000000000" pitchFamily="49" charset="-128"/>
                <a:ea typeface="BIZ UDゴシック" panose="020B0400000000000000" pitchFamily="49" charset="-128"/>
              </a:rPr>
              <a:t>計画策定</a:t>
            </a:r>
            <a:r>
              <a:rPr lang="ja-JP" altLang="en-US" sz="2400" b="1" dirty="0">
                <a:latin typeface="BIZ UDゴシック" panose="020B0400000000000000" pitchFamily="49" charset="-128"/>
                <a:ea typeface="BIZ UDゴシック" panose="020B0400000000000000" pitchFamily="49" charset="-128"/>
              </a:rPr>
              <a:t>（さくてい）</a:t>
            </a:r>
            <a:r>
              <a:rPr lang="ja-JP" altLang="ja-JP" sz="2400" b="1" dirty="0">
                <a:latin typeface="BIZ UDゴシック" panose="020B0400000000000000" pitchFamily="49" charset="-128"/>
                <a:ea typeface="BIZ UDゴシック" panose="020B0400000000000000" pitchFamily="49" charset="-128"/>
              </a:rPr>
              <a:t>の</a:t>
            </a:r>
            <a:r>
              <a:rPr lang="ja-JP" altLang="en-US" sz="2400" b="1" dirty="0">
                <a:latin typeface="BIZ UDゴシック" panose="020B0400000000000000" pitchFamily="49" charset="-128"/>
                <a:ea typeface="BIZ UDゴシック" panose="020B0400000000000000" pitchFamily="49" charset="-128"/>
              </a:rPr>
              <a:t>背景（はいけい）</a:t>
            </a:r>
            <a:r>
              <a:rPr lang="ja-JP" altLang="ja-JP" sz="2400" b="1" dirty="0">
                <a:latin typeface="BIZ UDゴシック" panose="020B0400000000000000" pitchFamily="49" charset="-128"/>
                <a:ea typeface="BIZ UDゴシック" panose="020B0400000000000000" pitchFamily="49" charset="-128"/>
              </a:rPr>
              <a:t>・趣旨</a:t>
            </a:r>
            <a:r>
              <a:rPr lang="ja-JP" altLang="en-US" sz="2400" b="1" dirty="0">
                <a:latin typeface="BIZ UDゴシック" panose="020B0400000000000000" pitchFamily="49" charset="-128"/>
                <a:ea typeface="BIZ UDゴシック" panose="020B0400000000000000" pitchFamily="49" charset="-128"/>
              </a:rPr>
              <a:t>（しゅし）</a:t>
            </a:r>
          </a:p>
        </p:txBody>
      </p:sp>
      <p:sp>
        <p:nvSpPr>
          <p:cNvPr id="16" name="Rectangle 2">
            <a:extLst>
              <a:ext uri="{FF2B5EF4-FFF2-40B4-BE49-F238E27FC236}">
                <a16:creationId xmlns:a16="http://schemas.microsoft.com/office/drawing/2014/main" id="{D19E3670-AC9E-4DF5-8C89-0685E1FB7071}"/>
              </a:ext>
            </a:extLst>
          </p:cNvPr>
          <p:cNvSpPr>
            <a:spLocks noChangeArrowheads="1"/>
          </p:cNvSpPr>
          <p:nvPr/>
        </p:nvSpPr>
        <p:spPr bwMode="auto">
          <a:xfrm>
            <a:off x="2353966" y="5466637"/>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sp>
        <p:nvSpPr>
          <p:cNvPr id="28" name="Rectangle 4">
            <a:extLst>
              <a:ext uri="{FF2B5EF4-FFF2-40B4-BE49-F238E27FC236}">
                <a16:creationId xmlns:a16="http://schemas.microsoft.com/office/drawing/2014/main" id="{BB2C7F22-ADA2-4265-AE43-0FC67855EAD4}"/>
              </a:ext>
            </a:extLst>
          </p:cNvPr>
          <p:cNvSpPr>
            <a:spLocks noChangeArrowheads="1"/>
          </p:cNvSpPr>
          <p:nvPr/>
        </p:nvSpPr>
        <p:spPr bwMode="auto">
          <a:xfrm>
            <a:off x="2353966" y="5389708"/>
            <a:ext cx="150106"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endParaRPr lang="ja-JP" altLang="ja-JP" sz="488"/>
          </a:p>
          <a:p>
            <a:pPr defTabSz="742950" eaLnBrk="0" fontAlgn="base" hangingPunct="0">
              <a:spcBef>
                <a:spcPct val="0"/>
              </a:spcBef>
              <a:spcAft>
                <a:spcPct val="0"/>
              </a:spcAft>
            </a:pPr>
            <a:br>
              <a:rPr lang="ja-JP" altLang="ja-JP" sz="1463">
                <a:latin typeface="Arial" panose="020B0604020202020204" pitchFamily="34" charset="0"/>
              </a:rPr>
            </a:br>
            <a:endParaRPr lang="ja-JP" altLang="ja-JP" sz="1463">
              <a:latin typeface="Arial" panose="020B0604020202020204" pitchFamily="34" charset="0"/>
            </a:endParaRPr>
          </a:p>
          <a:p>
            <a:pPr defTabSz="742950" eaLnBrk="0" fontAlgn="base" hangingPunct="0">
              <a:spcBef>
                <a:spcPct val="0"/>
              </a:spcBef>
              <a:spcAft>
                <a:spcPct val="0"/>
              </a:spcAft>
            </a:pPr>
            <a:endParaRPr lang="ja-JP" altLang="ja-JP" sz="1463">
              <a:latin typeface="Arial" panose="020B0604020202020204" pitchFamily="34" charset="0"/>
            </a:endParaRPr>
          </a:p>
        </p:txBody>
      </p:sp>
      <p:sp>
        <p:nvSpPr>
          <p:cNvPr id="13" name="テキスト ボックス 12">
            <a:extLst>
              <a:ext uri="{FF2B5EF4-FFF2-40B4-BE49-F238E27FC236}">
                <a16:creationId xmlns:a16="http://schemas.microsoft.com/office/drawing/2014/main" id="{756D9A21-194E-BA6D-371E-CAFDD069D990}"/>
              </a:ext>
            </a:extLst>
          </p:cNvPr>
          <p:cNvSpPr txBox="1"/>
          <p:nvPr/>
        </p:nvSpPr>
        <p:spPr>
          <a:xfrm>
            <a:off x="403413" y="1671567"/>
            <a:ext cx="8883463" cy="4431983"/>
          </a:xfrm>
          <a:prstGeom prst="rect">
            <a:avLst/>
          </a:prstGeom>
          <a:noFill/>
        </p:spPr>
        <p:txBody>
          <a:bodyPr wrap="square" rtlCol="0">
            <a:spAutoFit/>
          </a:bodyPr>
          <a:lstStyle/>
          <a:p>
            <a:pPr marL="1078715" lvl="1" indent="-285750" algn="just">
              <a:spcBef>
                <a:spcPts val="600"/>
              </a:spcBef>
              <a:buClr>
                <a:schemeClr val="accent4"/>
              </a:buClr>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少子化や核家族化の進行、ライフスタイルの多様化（たようか）などに　　より、家庭や地域の環境が大きく変化してきた。</a:t>
            </a:r>
            <a:endParaRPr lang="en-US" altLang="ja-JP" dirty="0">
              <a:latin typeface="BIZ UDゴシック" panose="020B0400000000000000" pitchFamily="49" charset="-128"/>
              <a:ea typeface="BIZ UDゴシック" panose="020B0400000000000000" pitchFamily="49" charset="-128"/>
            </a:endParaRPr>
          </a:p>
          <a:p>
            <a:pPr marL="1078715" lvl="1" indent="-285750" algn="just">
              <a:spcBef>
                <a:spcPts val="600"/>
              </a:spcBef>
              <a:buClr>
                <a:schemeClr val="accent4"/>
              </a:buClr>
              <a:buFont typeface="Wingdings" panose="05000000000000000000" pitchFamily="2" charset="2"/>
              <a:buChar char="u"/>
            </a:pPr>
            <a:endParaRPr lang="en-US" altLang="ja-JP" dirty="0">
              <a:latin typeface="BIZ UDゴシック" panose="020B0400000000000000" pitchFamily="49" charset="-128"/>
              <a:ea typeface="BIZ UDゴシック" panose="020B0400000000000000" pitchFamily="49" charset="-128"/>
            </a:endParaRPr>
          </a:p>
          <a:p>
            <a:pPr marL="1078715" lvl="1" indent="-285750" algn="just">
              <a:spcBef>
                <a:spcPts val="600"/>
              </a:spcBef>
              <a:buClr>
                <a:schemeClr val="accent4"/>
              </a:buClr>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国では、様々な子育て支援の取組を行ってきたが、児童虐待（じどうぎゃ　くたい）やひきこもり、いじめの問題など、深刻な問題が増加しつつある。</a:t>
            </a:r>
            <a:endParaRPr lang="en-US" altLang="ja-JP" dirty="0">
              <a:latin typeface="BIZ UDゴシック" panose="020B0400000000000000" pitchFamily="49" charset="-128"/>
              <a:ea typeface="BIZ UDゴシック" panose="020B0400000000000000" pitchFamily="49" charset="-128"/>
            </a:endParaRPr>
          </a:p>
          <a:p>
            <a:pPr marL="1078715" lvl="1" indent="-285750" algn="just">
              <a:spcBef>
                <a:spcPts val="600"/>
              </a:spcBef>
              <a:buClr>
                <a:schemeClr val="accent4"/>
              </a:buClr>
              <a:buFont typeface="Wingdings" panose="05000000000000000000" pitchFamily="2" charset="2"/>
              <a:buChar char="u"/>
            </a:pPr>
            <a:endParaRPr lang="en-US" altLang="ja-JP" dirty="0">
              <a:latin typeface="BIZ UDゴシック" panose="020B0400000000000000" pitchFamily="49" charset="-128"/>
              <a:ea typeface="BIZ UDゴシック" panose="020B0400000000000000" pitchFamily="49" charset="-128"/>
            </a:endParaRPr>
          </a:p>
          <a:p>
            <a:pPr marL="1078715" lvl="1" indent="-285750" algn="just">
              <a:spcBef>
                <a:spcPts val="600"/>
              </a:spcBef>
              <a:buClr>
                <a:schemeClr val="accent4"/>
              </a:buClr>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その中で、令和５年４月に、こどもの権利を守り、こどもたちが生涯にわたって幸な生活を送ることができるよう、「こども基本法」が制定され、自治体（じちたい）では、この基本法の理念（りねん）に基（もと）づいた「こども計画」を策定（さくてい）することが求められた。</a:t>
            </a:r>
            <a:endParaRPr lang="en-US" altLang="ja-JP" dirty="0">
              <a:latin typeface="BIZ UDゴシック" panose="020B0400000000000000" pitchFamily="49" charset="-128"/>
              <a:ea typeface="BIZ UDゴシック" panose="020B0400000000000000" pitchFamily="49" charset="-128"/>
            </a:endParaRPr>
          </a:p>
          <a:p>
            <a:pPr marL="1078715" lvl="1" indent="-285750" algn="just">
              <a:spcBef>
                <a:spcPts val="600"/>
              </a:spcBef>
              <a:buClr>
                <a:schemeClr val="accent4"/>
              </a:buClr>
              <a:buFont typeface="Wingdings" panose="05000000000000000000" pitchFamily="2" charset="2"/>
              <a:buChar char="u"/>
            </a:pPr>
            <a:endParaRPr lang="en-US" altLang="ja-JP" dirty="0">
              <a:latin typeface="BIZ UDゴシック" panose="020B0400000000000000" pitchFamily="49" charset="-128"/>
              <a:ea typeface="BIZ UDゴシック" panose="020B0400000000000000" pitchFamily="49" charset="-128"/>
            </a:endParaRPr>
          </a:p>
          <a:p>
            <a:pPr marL="1078715" lvl="1" indent="-285750" algn="just">
              <a:spcBef>
                <a:spcPts val="600"/>
              </a:spcBef>
              <a:buClr>
                <a:schemeClr val="accent4"/>
              </a:buClr>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三浦市では、「子ども・子育て支援事業計画」の内容と、こども基本法などのこどもに関係する法律の理念（りねん）や施策（しさく）を取り入れて、新たに「三浦市こども計画」を策定（さくてい）した。</a:t>
            </a:r>
            <a:endParaRPr lang="en-US" altLang="ja-JP" dirty="0">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E06604F2-0BD6-899D-1BCE-EEB9FD21463D}"/>
              </a:ext>
            </a:extLst>
          </p:cNvPr>
          <p:cNvSpPr/>
          <p:nvPr/>
        </p:nvSpPr>
        <p:spPr>
          <a:xfrm>
            <a:off x="1238250" y="741925"/>
            <a:ext cx="7429500" cy="6339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solidFill>
                <a:prstClr val="white"/>
              </a:solidFill>
            </a:endParaRPr>
          </a:p>
        </p:txBody>
      </p:sp>
      <p:sp>
        <p:nvSpPr>
          <p:cNvPr id="3" name="スライド番号プレースホルダー 3">
            <a:extLst>
              <a:ext uri="{FF2B5EF4-FFF2-40B4-BE49-F238E27FC236}">
                <a16:creationId xmlns:a16="http://schemas.microsoft.com/office/drawing/2014/main" id="{BF2EA384-ABD6-C85D-73CB-F596A2A871A1}"/>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2</a:t>
            </a:fld>
            <a:endParaRPr lang="ja-JP" altLang="en-US" noProof="1"/>
          </a:p>
        </p:txBody>
      </p:sp>
      <p:sp>
        <p:nvSpPr>
          <p:cNvPr id="2" name="テキスト ボックス 1">
            <a:extLst>
              <a:ext uri="{FF2B5EF4-FFF2-40B4-BE49-F238E27FC236}">
                <a16:creationId xmlns:a16="http://schemas.microsoft.com/office/drawing/2014/main" id="{B974D124-97C6-3F30-2742-B94620A18B8C}"/>
              </a:ext>
            </a:extLst>
          </p:cNvPr>
          <p:cNvSpPr txBox="1"/>
          <p:nvPr/>
        </p:nvSpPr>
        <p:spPr>
          <a:xfrm>
            <a:off x="1269934" y="57163"/>
            <a:ext cx="7571303" cy="646331"/>
          </a:xfrm>
          <a:prstGeom prst="rect">
            <a:avLst/>
          </a:prstGeom>
          <a:noFill/>
        </p:spPr>
        <p:txBody>
          <a:bodyPr wrap="none" rtlCol="0">
            <a:spAutoFit/>
          </a:bodyPr>
          <a:lstStyle/>
          <a:p>
            <a:pPr algn="ctr"/>
            <a:r>
              <a:rPr lang="ja-JP" altLang="en-US" sz="3600" b="1" dirty="0">
                <a:latin typeface="BIZ UDゴシック" panose="020B0400000000000000" pitchFamily="49" charset="-128"/>
                <a:ea typeface="BIZ UDゴシック" panose="020B0400000000000000" pitchFamily="49" charset="-128"/>
              </a:rPr>
              <a:t>計画の策定（さくてい）にあたって</a:t>
            </a:r>
          </a:p>
        </p:txBody>
      </p:sp>
    </p:spTree>
    <p:extLst>
      <p:ext uri="{BB962C8B-B14F-4D97-AF65-F5344CB8AC3E}">
        <p14:creationId xmlns:p14="http://schemas.microsoft.com/office/powerpoint/2010/main" val="294580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 calcmode="lin" valueType="num">
                                      <p:cBhvr additive="base">
                                        <p:cTn id="1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 calcmode="lin" valueType="num">
                                      <p:cBhvr additive="base">
                                        <p:cTn id="1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E59B1-6870-0BEA-F81E-0A797677867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3D11270-B4AF-B869-0BFE-99A1B8DF7BD6}"/>
              </a:ext>
            </a:extLst>
          </p:cNvPr>
          <p:cNvSpPr txBox="1"/>
          <p:nvPr/>
        </p:nvSpPr>
        <p:spPr>
          <a:xfrm>
            <a:off x="968400" y="597552"/>
            <a:ext cx="7263527" cy="830997"/>
          </a:xfrm>
          <a:prstGeom prst="rect">
            <a:avLst/>
          </a:prstGeom>
          <a:noFill/>
        </p:spPr>
        <p:txBody>
          <a:bodyPr wrap="none" rtlCol="0">
            <a:spAutoFit/>
          </a:bodyPr>
          <a:lstStyle/>
          <a:p>
            <a:r>
              <a:rPr lang="ja-JP" altLang="en-US" sz="2400" b="1" dirty="0">
                <a:latin typeface="BIZ UDゴシック" panose="020B0400000000000000" pitchFamily="49" charset="-128"/>
                <a:ea typeface="BIZ UDゴシック" panose="020B0400000000000000" pitchFamily="49" charset="-128"/>
              </a:rPr>
              <a:t>３　</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安心してこどもを産み育てることができるよう</a:t>
            </a:r>
            <a:endParaRPr lang="en-US"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環境を整備します。</a:t>
            </a:r>
            <a:endParaRPr lang="ja-JP" altLang="en-US" sz="2400" b="1"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スライド番号プレースホルダー 3">
            <a:extLst>
              <a:ext uri="{FF2B5EF4-FFF2-40B4-BE49-F238E27FC236}">
                <a16:creationId xmlns:a16="http://schemas.microsoft.com/office/drawing/2014/main" id="{4E5903D2-8AE9-8E33-3EC3-F4534B110F00}"/>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20</a:t>
            </a:fld>
            <a:endParaRPr lang="ja-JP" altLang="en-US" noProof="1"/>
          </a:p>
        </p:txBody>
      </p:sp>
      <p:sp>
        <p:nvSpPr>
          <p:cNvPr id="6" name="Rectangle 46">
            <a:extLst>
              <a:ext uri="{FF2B5EF4-FFF2-40B4-BE49-F238E27FC236}">
                <a16:creationId xmlns:a16="http://schemas.microsoft.com/office/drawing/2014/main" id="{5CD551F5-CACB-13E9-D36B-7E68817305B8}"/>
              </a:ext>
            </a:extLst>
          </p:cNvPr>
          <p:cNvSpPr>
            <a:spLocks noChangeArrowheads="1"/>
          </p:cNvSpPr>
          <p:nvPr/>
        </p:nvSpPr>
        <p:spPr bwMode="auto">
          <a:xfrm>
            <a:off x="471637" y="1927842"/>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１）経済的な負担軽減の支援の推進</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A6A04D0D-28B2-D741-5EA1-39D42A8CD9D1}"/>
              </a:ext>
            </a:extLst>
          </p:cNvPr>
          <p:cNvGraphicFramePr>
            <a:graphicFrameLocks noGrp="1"/>
          </p:cNvGraphicFramePr>
          <p:nvPr>
            <p:extLst>
              <p:ext uri="{D42A27DB-BD31-4B8C-83A1-F6EECF244321}">
                <p14:modId xmlns:p14="http://schemas.microsoft.com/office/powerpoint/2010/main" val="251751460"/>
              </p:ext>
            </p:extLst>
          </p:nvPr>
        </p:nvGraphicFramePr>
        <p:xfrm>
          <a:off x="1537495" y="2510055"/>
          <a:ext cx="6604000" cy="3240000"/>
        </p:xfrm>
        <a:graphic>
          <a:graphicData uri="http://schemas.openxmlformats.org/drawingml/2006/table">
            <a:tbl>
              <a:tblPr firstRow="1" bandRow="1">
                <a:tableStyleId>{7E9639D4-E3E2-4D34-9284-5A2195B3D0D7}</a:tableStyleId>
              </a:tblPr>
              <a:tblGrid>
                <a:gridCol w="734067">
                  <a:extLst>
                    <a:ext uri="{9D8B030D-6E8A-4147-A177-3AD203B41FA5}">
                      <a16:colId xmlns:a16="http://schemas.microsoft.com/office/drawing/2014/main" val="154612868"/>
                    </a:ext>
                  </a:extLst>
                </a:gridCol>
                <a:gridCol w="5869933">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81</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児童手当</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82</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小児医療費助成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1285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83</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養育医療費助成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3813"/>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84</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就学援助等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17389"/>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85</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幼児教育保育の無償化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517010"/>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86</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妊婦さん応援ギフト・みうらっ子応援ギフト</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963384"/>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87</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不妊治療（先進医療分）の助成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2456226"/>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88</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低所得の妊婦に対する初回産科受診料の助成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261048"/>
                  </a:ext>
                </a:extLst>
              </a:tr>
              <a:tr h="324000">
                <a:tc>
                  <a:txBody>
                    <a:bodyPr/>
                    <a:lstStyle/>
                    <a:p>
                      <a:pPr marL="0" indent="0" algn="ctr">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89</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放課後児童クラブの利用料の減免への助成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783436"/>
                  </a:ext>
                </a:extLst>
              </a:tr>
            </a:tbl>
          </a:graphicData>
        </a:graphic>
      </p:graphicFrame>
      <p:grpSp>
        <p:nvGrpSpPr>
          <p:cNvPr id="8" name="グループ化 7">
            <a:extLst>
              <a:ext uri="{FF2B5EF4-FFF2-40B4-BE49-F238E27FC236}">
                <a16:creationId xmlns:a16="http://schemas.microsoft.com/office/drawing/2014/main" id="{D18A0005-C4C3-CFD9-17B8-C125CDDB2618}"/>
              </a:ext>
            </a:extLst>
          </p:cNvPr>
          <p:cNvGrpSpPr/>
          <p:nvPr/>
        </p:nvGrpSpPr>
        <p:grpSpPr>
          <a:xfrm flipV="1">
            <a:off x="831782" y="2301758"/>
            <a:ext cx="8356333" cy="76929"/>
            <a:chOff x="892810" y="2365690"/>
            <a:chExt cx="8077935" cy="0"/>
          </a:xfrm>
        </p:grpSpPr>
        <p:cxnSp>
          <p:nvCxnSpPr>
            <p:cNvPr id="10" name="直線コネクタ 9">
              <a:extLst>
                <a:ext uri="{FF2B5EF4-FFF2-40B4-BE49-F238E27FC236}">
                  <a16:creationId xmlns:a16="http://schemas.microsoft.com/office/drawing/2014/main" id="{ABB0BA89-B49D-ABA6-E1BF-BEDA2B317DB2}"/>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2FC12E1-E20A-3584-F98F-8D33C6BD696C}"/>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95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36E6-71FC-F4B1-58CF-7165AD7DF07C}"/>
            </a:ext>
          </a:extLst>
        </p:cNvPr>
        <p:cNvGrpSpPr/>
        <p:nvPr/>
      </p:nvGrpSpPr>
      <p:grpSpPr>
        <a:xfrm>
          <a:off x="0" y="0"/>
          <a:ext cx="0" cy="0"/>
          <a:chOff x="0" y="0"/>
          <a:chExt cx="0" cy="0"/>
        </a:xfrm>
      </p:grpSpPr>
      <p:sp>
        <p:nvSpPr>
          <p:cNvPr id="6" name="Rectangle 46">
            <a:extLst>
              <a:ext uri="{FF2B5EF4-FFF2-40B4-BE49-F238E27FC236}">
                <a16:creationId xmlns:a16="http://schemas.microsoft.com/office/drawing/2014/main" id="{0BD3B9B1-0C8A-F27F-211A-4861A377A6FB}"/>
              </a:ext>
            </a:extLst>
          </p:cNvPr>
          <p:cNvSpPr>
            <a:spLocks noChangeArrowheads="1"/>
          </p:cNvSpPr>
          <p:nvPr/>
        </p:nvSpPr>
        <p:spPr bwMode="auto">
          <a:xfrm>
            <a:off x="471637" y="594850"/>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bmk="_Toc184275874">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sz="1800" dirty="0">
                <a:effectLst/>
                <a:ea typeface="BIZ UDゴシック" panose="020B0400000000000000" pitchFamily="49" charset="-128"/>
                <a:cs typeface="Times New Roman" panose="02020603050405020304" pitchFamily="18" charset="0"/>
              </a:rPr>
              <a:t>）</a:t>
            </a: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家庭や地域の子育て力の向上</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id="{CEB6AEDA-C5AC-EE5E-3E41-AE8E5A0BCDF4}"/>
              </a:ext>
            </a:extLst>
          </p:cNvPr>
          <p:cNvGraphicFramePr>
            <a:graphicFrameLocks noGrp="1"/>
          </p:cNvGraphicFramePr>
          <p:nvPr>
            <p:extLst>
              <p:ext uri="{D42A27DB-BD31-4B8C-83A1-F6EECF244321}">
                <p14:modId xmlns:p14="http://schemas.microsoft.com/office/powerpoint/2010/main" val="2030287291"/>
              </p:ext>
            </p:extLst>
          </p:nvPr>
        </p:nvGraphicFramePr>
        <p:xfrm>
          <a:off x="1537495" y="1173507"/>
          <a:ext cx="6604000" cy="3240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90</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ファミリー・サポート・センター事業の実施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91</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a:solidFill>
                            <a:schemeClr val="tx1"/>
                          </a:solidFill>
                          <a:effectLst/>
                          <a:latin typeface="BIZ UDゴシック" panose="020B0400000000000000" pitchFamily="49" charset="-128"/>
                          <a:ea typeface="BIZ UDゴシック" panose="020B0400000000000000" pitchFamily="49" charset="-128"/>
                          <a:cs typeface="+mn-cs"/>
                        </a:rPr>
                        <a:t>主任児童委員等の活動支援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92</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子育て支援に関する情報発信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081199"/>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93</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子育て支援センターへの支援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541476"/>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94</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幼稚園の子育て支援の取り組み</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613187"/>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95</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親子教室等の実施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690273"/>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96</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親子関係形成支援事業の実施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21133"/>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97</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地域の子育てネットワークの構築</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275520"/>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98</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ファミリー・サポート・センター事業の実施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948906"/>
                  </a:ext>
                </a:extLst>
              </a:tr>
            </a:tbl>
          </a:graphicData>
        </a:graphic>
      </p:graphicFrame>
      <p:sp>
        <p:nvSpPr>
          <p:cNvPr id="23" name="スライド番号プレースホルダー 3">
            <a:extLst>
              <a:ext uri="{FF2B5EF4-FFF2-40B4-BE49-F238E27FC236}">
                <a16:creationId xmlns:a16="http://schemas.microsoft.com/office/drawing/2014/main" id="{28FAE455-7067-0869-D340-37F8D26941FC}"/>
              </a:ext>
            </a:extLst>
          </p:cNvPr>
          <p:cNvSpPr>
            <a:spLocks noGrp="1"/>
          </p:cNvSpPr>
          <p:nvPr>
            <p:ph type="sldNum" sz="quarter" idx="12"/>
          </p:nvPr>
        </p:nvSpPr>
        <p:spPr>
          <a:xfrm>
            <a:off x="6996114" y="6382800"/>
            <a:ext cx="2290762" cy="280959"/>
          </a:xfrm>
        </p:spPr>
        <p:txBody>
          <a:bodyPr/>
          <a:lstStyle/>
          <a:p>
            <a:fld id="{299DD5A9-4EF1-497E-92EF-2D23CF305E03}" type="slidenum">
              <a:rPr lang="en-US" altLang="ja-JP" noProof="1" smtClean="0"/>
              <a:pPr/>
              <a:t>21</a:t>
            </a:fld>
            <a:endParaRPr lang="ja-JP" altLang="en-US" noProof="1"/>
          </a:p>
        </p:txBody>
      </p:sp>
      <p:grpSp>
        <p:nvGrpSpPr>
          <p:cNvPr id="5" name="グループ化 4">
            <a:extLst>
              <a:ext uri="{FF2B5EF4-FFF2-40B4-BE49-F238E27FC236}">
                <a16:creationId xmlns:a16="http://schemas.microsoft.com/office/drawing/2014/main" id="{35D66F26-3B50-0D96-C5D1-2B53063E2D2B}"/>
              </a:ext>
            </a:extLst>
          </p:cNvPr>
          <p:cNvGrpSpPr/>
          <p:nvPr/>
        </p:nvGrpSpPr>
        <p:grpSpPr>
          <a:xfrm flipV="1">
            <a:off x="831782" y="925717"/>
            <a:ext cx="8356333" cy="76929"/>
            <a:chOff x="892810" y="2365690"/>
            <a:chExt cx="8077935" cy="0"/>
          </a:xfrm>
        </p:grpSpPr>
        <p:cxnSp>
          <p:nvCxnSpPr>
            <p:cNvPr id="7" name="直線コネクタ 6">
              <a:extLst>
                <a:ext uri="{FF2B5EF4-FFF2-40B4-BE49-F238E27FC236}">
                  <a16:creationId xmlns:a16="http://schemas.microsoft.com/office/drawing/2014/main" id="{3AD09B5C-B409-24A4-00C5-5868ADFD32D3}"/>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7822D8B-621F-1045-5933-CFB2D0A196C3}"/>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450AA8B6-46A2-11B3-CE0C-FEF598CE4178}"/>
              </a:ext>
            </a:extLst>
          </p:cNvPr>
          <p:cNvGrpSpPr/>
          <p:nvPr/>
        </p:nvGrpSpPr>
        <p:grpSpPr>
          <a:xfrm>
            <a:off x="1537495" y="4413507"/>
            <a:ext cx="6638799" cy="2372182"/>
            <a:chOff x="1508764" y="3429000"/>
            <a:chExt cx="6638799" cy="2372182"/>
          </a:xfrm>
        </p:grpSpPr>
        <p:grpSp>
          <p:nvGrpSpPr>
            <p:cNvPr id="2" name="グループ化 1">
              <a:extLst>
                <a:ext uri="{FF2B5EF4-FFF2-40B4-BE49-F238E27FC236}">
                  <a16:creationId xmlns:a16="http://schemas.microsoft.com/office/drawing/2014/main" id="{8D48E0D2-14EB-1127-3E25-A48B134D4D8D}"/>
                </a:ext>
              </a:extLst>
            </p:cNvPr>
            <p:cNvGrpSpPr/>
            <p:nvPr/>
          </p:nvGrpSpPr>
          <p:grpSpPr>
            <a:xfrm>
              <a:off x="1508764" y="3429000"/>
              <a:ext cx="6603996" cy="2372182"/>
              <a:chOff x="1508764" y="3429000"/>
              <a:chExt cx="6603996" cy="2372182"/>
            </a:xfrm>
          </p:grpSpPr>
          <p:grpSp>
            <p:nvGrpSpPr>
              <p:cNvPr id="16" name="グループ化 15">
                <a:extLst>
                  <a:ext uri="{FF2B5EF4-FFF2-40B4-BE49-F238E27FC236}">
                    <a16:creationId xmlns:a16="http://schemas.microsoft.com/office/drawing/2014/main" id="{D663BDA4-0BB2-EAFA-1410-9F50967C74F8}"/>
                  </a:ext>
                </a:extLst>
              </p:cNvPr>
              <p:cNvGrpSpPr/>
              <p:nvPr/>
            </p:nvGrpSpPr>
            <p:grpSpPr>
              <a:xfrm>
                <a:off x="1508764" y="3429000"/>
                <a:ext cx="6603996" cy="2372182"/>
                <a:chOff x="0" y="0"/>
                <a:chExt cx="6604081" cy="2372385"/>
              </a:xfrm>
            </p:grpSpPr>
            <p:grpSp>
              <p:nvGrpSpPr>
                <p:cNvPr id="37" name="グループ化 36">
                  <a:extLst>
                    <a:ext uri="{FF2B5EF4-FFF2-40B4-BE49-F238E27FC236}">
                      <a16:creationId xmlns:a16="http://schemas.microsoft.com/office/drawing/2014/main" id="{7A984C9E-E2A5-DB9D-1059-84F85BCC4FC1}"/>
                    </a:ext>
                  </a:extLst>
                </p:cNvPr>
                <p:cNvGrpSpPr/>
                <p:nvPr/>
              </p:nvGrpSpPr>
              <p:grpSpPr>
                <a:xfrm>
                  <a:off x="0" y="105508"/>
                  <a:ext cx="6604081" cy="2266877"/>
                  <a:chOff x="0" y="0"/>
                  <a:chExt cx="6604081" cy="2266877"/>
                </a:xfrm>
              </p:grpSpPr>
              <p:sp>
                <p:nvSpPr>
                  <p:cNvPr id="41" name="正方形/長方形 40">
                    <a:extLst>
                      <a:ext uri="{FF2B5EF4-FFF2-40B4-BE49-F238E27FC236}">
                        <a16:creationId xmlns:a16="http://schemas.microsoft.com/office/drawing/2014/main" id="{74906A34-A6C7-C60A-503B-EC7E86927D09}"/>
                      </a:ext>
                    </a:extLst>
                  </p:cNvPr>
                  <p:cNvSpPr/>
                  <p:nvPr/>
                </p:nvSpPr>
                <p:spPr>
                  <a:xfrm>
                    <a:off x="56271" y="84406"/>
                    <a:ext cx="6547810" cy="2182471"/>
                  </a:xfrm>
                  <a:prstGeom prst="rect">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2" name="正方形/長方形 41">
                    <a:extLst>
                      <a:ext uri="{FF2B5EF4-FFF2-40B4-BE49-F238E27FC236}">
                        <a16:creationId xmlns:a16="http://schemas.microsoft.com/office/drawing/2014/main" id="{F5773D3F-E7CB-D395-9779-BC00B1E2345F}"/>
                      </a:ext>
                    </a:extLst>
                  </p:cNvPr>
                  <p:cNvSpPr/>
                  <p:nvPr/>
                </p:nvSpPr>
                <p:spPr>
                  <a:xfrm>
                    <a:off x="0" y="0"/>
                    <a:ext cx="6547810" cy="2207923"/>
                  </a:xfrm>
                  <a:prstGeom prst="rect">
                    <a:avLst/>
                  </a:prstGeom>
                  <a:solidFill>
                    <a:schemeClr val="bg1"/>
                  </a:solidFill>
                  <a:ln w="63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38" name="グループ化 37">
                  <a:extLst>
                    <a:ext uri="{FF2B5EF4-FFF2-40B4-BE49-F238E27FC236}">
                      <a16:creationId xmlns:a16="http://schemas.microsoft.com/office/drawing/2014/main" id="{5DE1D7D7-50CF-064B-8938-3C4DC749214B}"/>
                    </a:ext>
                  </a:extLst>
                </p:cNvPr>
                <p:cNvGrpSpPr/>
                <p:nvPr/>
              </p:nvGrpSpPr>
              <p:grpSpPr>
                <a:xfrm>
                  <a:off x="1061264" y="0"/>
                  <a:ext cx="5268039" cy="494849"/>
                  <a:chOff x="667385" y="0"/>
                  <a:chExt cx="5268340" cy="495005"/>
                </a:xfrm>
              </p:grpSpPr>
              <p:sp>
                <p:nvSpPr>
                  <p:cNvPr id="39" name="矢印: 五方向 500">
                    <a:extLst>
                      <a:ext uri="{FF2B5EF4-FFF2-40B4-BE49-F238E27FC236}">
                        <a16:creationId xmlns:a16="http://schemas.microsoft.com/office/drawing/2014/main" id="{8D8AFC16-07C0-DC90-5A98-E7C36D05802D}"/>
                      </a:ext>
                    </a:extLst>
                  </p:cNvPr>
                  <p:cNvSpPr/>
                  <p:nvPr/>
                </p:nvSpPr>
                <p:spPr>
                  <a:xfrm>
                    <a:off x="667385" y="181170"/>
                    <a:ext cx="4484936" cy="24509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a:effectLst/>
                        <a:ea typeface="BIZ UDゴシック" panose="020B0400000000000000" pitchFamily="49" charset="-128"/>
                        <a:cs typeface="Times New Roman" panose="02020603050405020304" pitchFamily="18" charset="0"/>
                      </a:rPr>
                      <a:t>こども部会・こどもまんなか市民会議からの意見</a:t>
                    </a:r>
                    <a:endParaRPr lang="ja-JP" sz="1050" kern="100">
                      <a:effectLst/>
                      <a:ea typeface="ＭＳ 明朝" panose="02020609040205080304" pitchFamily="17" charset="-128"/>
                      <a:cs typeface="Times New Roman" panose="02020603050405020304" pitchFamily="18" charset="0"/>
                    </a:endParaRPr>
                  </a:p>
                </p:txBody>
              </p:sp>
              <p:sp>
                <p:nvSpPr>
                  <p:cNvPr id="40" name="グラフィックス 1">
                    <a:extLst>
                      <a:ext uri="{FF2B5EF4-FFF2-40B4-BE49-F238E27FC236}">
                        <a16:creationId xmlns:a16="http://schemas.microsoft.com/office/drawing/2014/main" id="{3D073A68-5003-FD52-3782-87EBDB116068}"/>
                      </a:ext>
                    </a:extLst>
                  </p:cNvPr>
                  <p:cNvSpPr/>
                  <p:nvPr/>
                </p:nvSpPr>
                <p:spPr>
                  <a:xfrm>
                    <a:off x="5598912" y="0"/>
                    <a:ext cx="336813" cy="495005"/>
                  </a:xfrm>
                  <a:custGeom>
                    <a:avLst/>
                    <a:gdLst>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289628 w 336813"/>
                      <a:gd name="connsiteY32" fmla="*/ 262328 h 495005"/>
                      <a:gd name="connsiteX33" fmla="*/ 270685 w 336813"/>
                      <a:gd name="connsiteY33" fmla="*/ 266783 h 495005"/>
                      <a:gd name="connsiteX34" fmla="*/ 258771 w 336813"/>
                      <a:gd name="connsiteY34" fmla="*/ 285991 h 495005"/>
                      <a:gd name="connsiteX35" fmla="*/ 291146 w 336813"/>
                      <a:gd name="connsiteY35" fmla="*/ 285991 h 495005"/>
                      <a:gd name="connsiteX36" fmla="*/ 294050 w 336813"/>
                      <a:gd name="connsiteY36" fmla="*/ 281271 h 495005"/>
                      <a:gd name="connsiteX37" fmla="*/ 289595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46206 w 336813"/>
                      <a:gd name="connsiteY6" fmla="*/ 285991 h 495005"/>
                      <a:gd name="connsiteX7" fmla="*/ 150018 w 336813"/>
                      <a:gd name="connsiteY7" fmla="*/ 109538 h 495005"/>
                      <a:gd name="connsiteX8" fmla="*/ 187355 w 336813"/>
                      <a:gd name="connsiteY8" fmla="*/ 58013 h 495005"/>
                      <a:gd name="connsiteX9" fmla="*/ 224746 w 336813"/>
                      <a:gd name="connsiteY9" fmla="*/ 30126 h 495005"/>
                      <a:gd name="connsiteX10" fmla="*/ 278705 w 336813"/>
                      <a:gd name="connsiteY10" fmla="*/ 38278 h 495005"/>
                      <a:gd name="connsiteX11" fmla="*/ 308703 w 336813"/>
                      <a:gd name="connsiteY11" fmla="*/ 80883 h 495005"/>
                      <a:gd name="connsiteX12" fmla="*/ 298440 w 336813"/>
                      <a:gd name="connsiteY12" fmla="*/ 126789 h 495005"/>
                      <a:gd name="connsiteX13" fmla="*/ 199863 w 336813"/>
                      <a:gd name="connsiteY13" fmla="*/ 285958 h 495005"/>
                      <a:gd name="connsiteX14" fmla="*/ 102903 w 336813"/>
                      <a:gd name="connsiteY14" fmla="*/ 442519 h 495005"/>
                      <a:gd name="connsiteX15" fmla="*/ 75874 w 336813"/>
                      <a:gd name="connsiteY15" fmla="*/ 465323 h 495005"/>
                      <a:gd name="connsiteX16" fmla="*/ 44655 w 336813"/>
                      <a:gd name="connsiteY16" fmla="*/ 461924 h 495005"/>
                      <a:gd name="connsiteX17" fmla="*/ 27791 w 336813"/>
                      <a:gd name="connsiteY17" fmla="*/ 434929 h 495005"/>
                      <a:gd name="connsiteX18" fmla="*/ 36074 w 336813"/>
                      <a:gd name="connsiteY18" fmla="*/ 401135 h 495005"/>
                      <a:gd name="connsiteX19" fmla="*/ 107391 w 336813"/>
                      <a:gd name="connsiteY19" fmla="*/ 285958 h 495005"/>
                      <a:gd name="connsiteX20" fmla="*/ 133430 w 336813"/>
                      <a:gd name="connsiteY20" fmla="*/ 243880 h 495005"/>
                      <a:gd name="connsiteX21" fmla="*/ 194781 w 336813"/>
                      <a:gd name="connsiteY21" fmla="*/ 144808 h 495005"/>
                      <a:gd name="connsiteX22" fmla="*/ 222271 w 336813"/>
                      <a:gd name="connsiteY22" fmla="*/ 100420 h 495005"/>
                      <a:gd name="connsiteX23" fmla="*/ 217816 w 336813"/>
                      <a:gd name="connsiteY23" fmla="*/ 81477 h 495005"/>
                      <a:gd name="connsiteX24" fmla="*/ 198873 w 336813"/>
                      <a:gd name="connsiteY24" fmla="*/ 85932 h 495005"/>
                      <a:gd name="connsiteX25" fmla="*/ 75016 w 336813"/>
                      <a:gd name="connsiteY25" fmla="*/ 285925 h 495005"/>
                      <a:gd name="connsiteX26" fmla="*/ 12643 w 336813"/>
                      <a:gd name="connsiteY26" fmla="*/ 386647 h 495005"/>
                      <a:gd name="connsiteX27" fmla="*/ 399 w 336813"/>
                      <a:gd name="connsiteY27" fmla="*/ 437800 h 495005"/>
                      <a:gd name="connsiteX28" fmla="*/ 30134 w 336813"/>
                      <a:gd name="connsiteY28" fmla="*/ 485290 h 495005"/>
                      <a:gd name="connsiteX29" fmla="*/ 84983 w 336813"/>
                      <a:gd name="connsiteY29" fmla="*/ 491263 h 495005"/>
                      <a:gd name="connsiteX30" fmla="*/ 126235 w 336813"/>
                      <a:gd name="connsiteY30" fmla="*/ 456974 h 495005"/>
                      <a:gd name="connsiteX31" fmla="*/ 232172 w 336813"/>
                      <a:gd name="connsiteY31" fmla="*/ 285925 h 495005"/>
                      <a:gd name="connsiteX32" fmla="*/ 321772 w 336813"/>
                      <a:gd name="connsiteY32" fmla="*/ 141244 h 495005"/>
                      <a:gd name="connsiteX33" fmla="*/ 335897 w 336813"/>
                      <a:gd name="connsiteY33" fmla="*/ 76857 h 495005"/>
                      <a:gd name="connsiteX34" fmla="*/ 335930 w 336813"/>
                      <a:gd name="connsiteY34" fmla="*/ 76890 h 495005"/>
                      <a:gd name="connsiteX35" fmla="*/ 289628 w 336813"/>
                      <a:gd name="connsiteY35" fmla="*/ 262328 h 495005"/>
                      <a:gd name="connsiteX36" fmla="*/ 270685 w 336813"/>
                      <a:gd name="connsiteY36" fmla="*/ 266783 h 495005"/>
                      <a:gd name="connsiteX37" fmla="*/ 258771 w 336813"/>
                      <a:gd name="connsiteY37" fmla="*/ 285991 h 495005"/>
                      <a:gd name="connsiteX38" fmla="*/ 291146 w 336813"/>
                      <a:gd name="connsiteY38" fmla="*/ 285991 h 495005"/>
                      <a:gd name="connsiteX39" fmla="*/ 294050 w 336813"/>
                      <a:gd name="connsiteY39" fmla="*/ 281271 h 495005"/>
                      <a:gd name="connsiteX40" fmla="*/ 289595 w 336813"/>
                      <a:gd name="connsiteY40" fmla="*/ 262328 h 495005"/>
                      <a:gd name="connsiteX41" fmla="*/ 289628 w 336813"/>
                      <a:gd name="connsiteY41"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94050 w 336813"/>
                      <a:gd name="connsiteY37" fmla="*/ 281271 h 495005"/>
                      <a:gd name="connsiteX38" fmla="*/ 289595 w 336813"/>
                      <a:gd name="connsiteY38" fmla="*/ 262328 h 495005"/>
                      <a:gd name="connsiteX39" fmla="*/ 289628 w 336813"/>
                      <a:gd name="connsiteY39"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89595 w 336813"/>
                      <a:gd name="connsiteY37" fmla="*/ 262328 h 495005"/>
                      <a:gd name="connsiteX38" fmla="*/ 289628 w 336813"/>
                      <a:gd name="connsiteY38"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37" fmla="*/ 289628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595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58771 w 336813"/>
                      <a:gd name="connsiteY33" fmla="*/ 285991 h 495005"/>
                      <a:gd name="connsiteX34" fmla="*/ 270685 w 336813"/>
                      <a:gd name="connsiteY34" fmla="*/ 266783 h 495005"/>
                      <a:gd name="connsiteX35" fmla="*/ 258771 w 336813"/>
                      <a:gd name="connsiteY35" fmla="*/ 285991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61457 w 336813"/>
                      <a:gd name="connsiteY5" fmla="*/ 110566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813" h="495005">
                        <a:moveTo>
                          <a:pt x="335930" y="76890"/>
                        </a:moveTo>
                        <a:cubicBezTo>
                          <a:pt x="332630" y="53722"/>
                          <a:pt x="318868" y="30654"/>
                          <a:pt x="293192" y="14912"/>
                        </a:cubicBezTo>
                        <a:cubicBezTo>
                          <a:pt x="267451" y="-1127"/>
                          <a:pt x="239927" y="-3140"/>
                          <a:pt x="216991" y="3724"/>
                        </a:cubicBezTo>
                        <a:cubicBezTo>
                          <a:pt x="193989" y="10556"/>
                          <a:pt x="175210" y="25440"/>
                          <a:pt x="163957" y="43525"/>
                        </a:cubicBezTo>
                        <a:lnTo>
                          <a:pt x="128587" y="109538"/>
                        </a:lnTo>
                        <a:lnTo>
                          <a:pt x="161457" y="110566"/>
                        </a:lnTo>
                        <a:cubicBezTo>
                          <a:pt x="170090" y="93048"/>
                          <a:pt x="176807" y="71420"/>
                          <a:pt x="187355" y="58013"/>
                        </a:cubicBezTo>
                        <a:cubicBezTo>
                          <a:pt x="197903" y="44606"/>
                          <a:pt x="208542" y="34845"/>
                          <a:pt x="224746" y="30126"/>
                        </a:cubicBezTo>
                        <a:cubicBezTo>
                          <a:pt x="241016" y="25440"/>
                          <a:pt x="259332" y="26397"/>
                          <a:pt x="278705" y="38278"/>
                        </a:cubicBezTo>
                        <a:cubicBezTo>
                          <a:pt x="298143" y="50488"/>
                          <a:pt x="306294" y="65273"/>
                          <a:pt x="308703" y="80883"/>
                        </a:cubicBezTo>
                        <a:cubicBezTo>
                          <a:pt x="311079" y="96493"/>
                          <a:pt x="306756" y="113390"/>
                          <a:pt x="298440" y="126789"/>
                        </a:cubicBezTo>
                        <a:lnTo>
                          <a:pt x="199863" y="285958"/>
                        </a:lnTo>
                        <a:lnTo>
                          <a:pt x="102903" y="442519"/>
                        </a:lnTo>
                        <a:cubicBezTo>
                          <a:pt x="96138" y="453476"/>
                          <a:pt x="86138" y="461759"/>
                          <a:pt x="75874" y="465323"/>
                        </a:cubicBezTo>
                        <a:cubicBezTo>
                          <a:pt x="65512" y="468855"/>
                          <a:pt x="55380" y="468426"/>
                          <a:pt x="44655" y="461924"/>
                        </a:cubicBezTo>
                        <a:cubicBezTo>
                          <a:pt x="33764" y="455060"/>
                          <a:pt x="29144" y="445984"/>
                          <a:pt x="27791" y="434929"/>
                        </a:cubicBezTo>
                        <a:cubicBezTo>
                          <a:pt x="26570" y="423906"/>
                          <a:pt x="29804" y="411200"/>
                          <a:pt x="36074" y="401135"/>
                        </a:cubicBezTo>
                        <a:lnTo>
                          <a:pt x="107391" y="285958"/>
                        </a:lnTo>
                        <a:lnTo>
                          <a:pt x="133430" y="243880"/>
                        </a:lnTo>
                        <a:lnTo>
                          <a:pt x="194781" y="144808"/>
                        </a:lnTo>
                        <a:lnTo>
                          <a:pt x="222271" y="100420"/>
                        </a:lnTo>
                        <a:cubicBezTo>
                          <a:pt x="226264" y="93952"/>
                          <a:pt x="224284" y="85503"/>
                          <a:pt x="217816" y="81477"/>
                        </a:cubicBezTo>
                        <a:cubicBezTo>
                          <a:pt x="211348" y="77484"/>
                          <a:pt x="202866" y="79464"/>
                          <a:pt x="198873" y="85932"/>
                        </a:cubicBezTo>
                        <a:lnTo>
                          <a:pt x="75016" y="285925"/>
                        </a:lnTo>
                        <a:lnTo>
                          <a:pt x="12643" y="386647"/>
                        </a:lnTo>
                        <a:cubicBezTo>
                          <a:pt x="3402" y="401630"/>
                          <a:pt x="-1482" y="419715"/>
                          <a:pt x="399" y="437800"/>
                        </a:cubicBezTo>
                        <a:cubicBezTo>
                          <a:pt x="2148" y="455819"/>
                          <a:pt x="11752" y="474069"/>
                          <a:pt x="30134" y="485290"/>
                        </a:cubicBezTo>
                        <a:cubicBezTo>
                          <a:pt x="47790" y="496378"/>
                          <a:pt x="67987" y="497401"/>
                          <a:pt x="84983" y="491263"/>
                        </a:cubicBezTo>
                        <a:cubicBezTo>
                          <a:pt x="102078" y="485224"/>
                          <a:pt x="116467" y="472749"/>
                          <a:pt x="126235" y="456974"/>
                        </a:cubicBezTo>
                        <a:lnTo>
                          <a:pt x="232172" y="285925"/>
                        </a:lnTo>
                        <a:lnTo>
                          <a:pt x="321772" y="141244"/>
                        </a:lnTo>
                        <a:cubicBezTo>
                          <a:pt x="333092" y="122895"/>
                          <a:pt x="339263" y="100024"/>
                          <a:pt x="335897" y="76857"/>
                        </a:cubicBezTo>
                        <a:lnTo>
                          <a:pt x="335930" y="76890"/>
                        </a:lnTo>
                        <a:close/>
                      </a:path>
                    </a:pathLst>
                  </a:custGeom>
                  <a:solidFill>
                    <a:schemeClr val="tx1">
                      <a:lumMod val="50000"/>
                      <a:lumOff val="50000"/>
                    </a:schemeClr>
                  </a:solidFill>
                  <a:ln w="32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17" name="グループ化 16">
                <a:extLst>
                  <a:ext uri="{FF2B5EF4-FFF2-40B4-BE49-F238E27FC236}">
                    <a16:creationId xmlns:a16="http://schemas.microsoft.com/office/drawing/2014/main" id="{DF20BFC2-0B0B-8E19-C8DC-31CC6F2ABBC7}"/>
                  </a:ext>
                </a:extLst>
              </p:cNvPr>
              <p:cNvGrpSpPr/>
              <p:nvPr/>
            </p:nvGrpSpPr>
            <p:grpSpPr>
              <a:xfrm>
                <a:off x="1678775" y="3680797"/>
                <a:ext cx="117035" cy="1854207"/>
                <a:chOff x="0" y="0"/>
                <a:chExt cx="117036" cy="1854366"/>
              </a:xfrm>
            </p:grpSpPr>
            <p:grpSp>
              <p:nvGrpSpPr>
                <p:cNvPr id="24" name="グループ化 23">
                  <a:extLst>
                    <a:ext uri="{FF2B5EF4-FFF2-40B4-BE49-F238E27FC236}">
                      <a16:creationId xmlns:a16="http://schemas.microsoft.com/office/drawing/2014/main" id="{B38B66D9-1F52-0527-3EBB-CBFCA55AE203}"/>
                    </a:ext>
                  </a:extLst>
                </p:cNvPr>
                <p:cNvGrpSpPr/>
                <p:nvPr/>
              </p:nvGrpSpPr>
              <p:grpSpPr>
                <a:xfrm>
                  <a:off x="0" y="0"/>
                  <a:ext cx="117036" cy="1096410"/>
                  <a:chOff x="0" y="0"/>
                  <a:chExt cx="117043" cy="1096757"/>
                </a:xfrm>
              </p:grpSpPr>
              <p:sp>
                <p:nvSpPr>
                  <p:cNvPr id="32" name="楕円 31">
                    <a:extLst>
                      <a:ext uri="{FF2B5EF4-FFF2-40B4-BE49-F238E27FC236}">
                        <a16:creationId xmlns:a16="http://schemas.microsoft.com/office/drawing/2014/main" id="{F2F4180C-A106-6AA8-529B-E72E3F797F43}"/>
                      </a:ext>
                    </a:extLst>
                  </p:cNvPr>
                  <p:cNvSpPr/>
                  <p:nvPr/>
                </p:nvSpPr>
                <p:spPr>
                  <a:xfrm>
                    <a:off x="0" y="246184"/>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楕円 32">
                    <a:extLst>
                      <a:ext uri="{FF2B5EF4-FFF2-40B4-BE49-F238E27FC236}">
                        <a16:creationId xmlns:a16="http://schemas.microsoft.com/office/drawing/2014/main" id="{3017452F-22DA-C644-3AA5-DC79A26ADA23}"/>
                      </a:ext>
                    </a:extLst>
                  </p:cNvPr>
                  <p:cNvSpPr/>
                  <p:nvPr/>
                </p:nvSpPr>
                <p:spPr>
                  <a:xfrm>
                    <a:off x="0" y="49236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4" name="楕円 33">
                    <a:extLst>
                      <a:ext uri="{FF2B5EF4-FFF2-40B4-BE49-F238E27FC236}">
                        <a16:creationId xmlns:a16="http://schemas.microsoft.com/office/drawing/2014/main" id="{C002D400-9F36-A7A8-C43A-AA215EE594C3}"/>
                      </a:ext>
                    </a:extLst>
                  </p:cNvPr>
                  <p:cNvSpPr/>
                  <p:nvPr/>
                </p:nvSpPr>
                <p:spPr>
                  <a:xfrm>
                    <a:off x="0" y="73352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楕円 34">
                    <a:extLst>
                      <a:ext uri="{FF2B5EF4-FFF2-40B4-BE49-F238E27FC236}">
                        <a16:creationId xmlns:a16="http://schemas.microsoft.com/office/drawing/2014/main" id="{87CBF927-1917-6CC3-B3DA-D6C8505C2AE1}"/>
                      </a:ext>
                    </a:extLst>
                  </p:cNvPr>
                  <p:cNvSpPr/>
                  <p:nvPr/>
                </p:nvSpPr>
                <p:spPr>
                  <a:xfrm>
                    <a:off x="0" y="979714"/>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楕円 35">
                    <a:extLst>
                      <a:ext uri="{FF2B5EF4-FFF2-40B4-BE49-F238E27FC236}">
                        <a16:creationId xmlns:a16="http://schemas.microsoft.com/office/drawing/2014/main" id="{5BD7A2CC-A1C5-748D-D243-715B9CA44BC4}"/>
                      </a:ext>
                    </a:extLst>
                  </p:cNvPr>
                  <p:cNvSpPr/>
                  <p:nvPr/>
                </p:nvSpPr>
                <p:spPr>
                  <a:xfrm>
                    <a:off x="0" y="0"/>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5" name="楕円 24">
                  <a:extLst>
                    <a:ext uri="{FF2B5EF4-FFF2-40B4-BE49-F238E27FC236}">
                      <a16:creationId xmlns:a16="http://schemas.microsoft.com/office/drawing/2014/main" id="{0D408F3F-31A1-810A-7BFB-885FE36E13FB}"/>
                    </a:ext>
                  </a:extLst>
                </p:cNvPr>
                <p:cNvSpPr/>
                <p:nvPr/>
              </p:nvSpPr>
              <p:spPr>
                <a:xfrm>
                  <a:off x="0" y="1491175"/>
                  <a:ext cx="117036" cy="11700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楕円 25">
                  <a:extLst>
                    <a:ext uri="{FF2B5EF4-FFF2-40B4-BE49-F238E27FC236}">
                      <a16:creationId xmlns:a16="http://schemas.microsoft.com/office/drawing/2014/main" id="{989DBD31-0842-33BF-D6F0-475C70234013}"/>
                    </a:ext>
                  </a:extLst>
                </p:cNvPr>
                <p:cNvSpPr/>
                <p:nvPr/>
              </p:nvSpPr>
              <p:spPr>
                <a:xfrm>
                  <a:off x="0" y="1737360"/>
                  <a:ext cx="117036" cy="11700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楕円 28">
                  <a:extLst>
                    <a:ext uri="{FF2B5EF4-FFF2-40B4-BE49-F238E27FC236}">
                      <a16:creationId xmlns:a16="http://schemas.microsoft.com/office/drawing/2014/main" id="{B740A478-DE30-0B2E-0783-74C59AC9BB02}"/>
                    </a:ext>
                  </a:extLst>
                </p:cNvPr>
                <p:cNvSpPr/>
                <p:nvPr/>
              </p:nvSpPr>
              <p:spPr>
                <a:xfrm>
                  <a:off x="0" y="1244991"/>
                  <a:ext cx="117036" cy="11700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5" name="テキスト ボックス 502">
              <a:extLst>
                <a:ext uri="{FF2B5EF4-FFF2-40B4-BE49-F238E27FC236}">
                  <a16:creationId xmlns:a16="http://schemas.microsoft.com/office/drawing/2014/main" id="{29B39F2B-21B6-DA8B-0A91-5EC0ED70B44B}"/>
                </a:ext>
              </a:extLst>
            </p:cNvPr>
            <p:cNvSpPr txBox="1"/>
            <p:nvPr/>
          </p:nvSpPr>
          <p:spPr>
            <a:xfrm>
              <a:off x="1902654" y="3888603"/>
              <a:ext cx="6244909" cy="18536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●地域の人と交流できる機会を増やしてほしい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・移住してきた人にとっても地域の交流は大切。交流の場が増えればよい。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・地域のつながりは大切。こどもが楽しい生活をしていれば、地域のつながりも強くなる。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・学校が交流の場になればよい。楽しいだけではない避難訓練などの命を守る活動なども。</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・高齢者との交流もあれば、認知機能にもよい。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en-US" sz="1050" kern="100" dirty="0">
                  <a:effectLst/>
                  <a:latin typeface="BIZ UDゴシック" panose="020B0400000000000000" pitchFamily="49"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a:t>
              </a:r>
              <a:r>
                <a:rPr lang="en-US" sz="1050" kern="100" dirty="0">
                  <a:effectLst/>
                  <a:latin typeface="Century" panose="02040604050505020304" pitchFamily="18" charset="0"/>
                  <a:ea typeface="BIZ UDゴシック" panose="020B0400000000000000" pitchFamily="49" charset="-128"/>
                  <a:cs typeface="Times New Roman" panose="02020603050405020304" pitchFamily="18" charset="0"/>
                </a:rPr>
                <a:t>SNS</a:t>
              </a: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の利用、情報発信について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・子育てなどの支援の情報が届きにくいと感じる。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a:t>
              </a:r>
              <a:r>
                <a:rPr lang="en-US" sz="1050" kern="100" dirty="0">
                  <a:effectLst/>
                  <a:latin typeface="Century" panose="02040604050505020304" pitchFamily="18" charset="0"/>
                  <a:ea typeface="BIZ UDゴシック" panose="020B0400000000000000" pitchFamily="49" charset="-128"/>
                  <a:cs typeface="Times New Roman" panose="02020603050405020304" pitchFamily="18" charset="0"/>
                </a:rPr>
                <a:t>SNS</a:t>
              </a: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などの広報が必要。見やすさやセンスなども重要。市役所に専門部署を作ってほしい。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　・子育ての情報・支援を必要な人に届くような</a:t>
              </a:r>
              <a:r>
                <a:rPr lang="en-US" sz="1050" kern="100" dirty="0">
                  <a:effectLst/>
                  <a:latin typeface="Century" panose="02040604050505020304" pitchFamily="18" charset="0"/>
                  <a:ea typeface="BIZ UDゴシック" panose="020B0400000000000000" pitchFamily="49" charset="-128"/>
                  <a:cs typeface="Times New Roman" panose="02020603050405020304" pitchFamily="18" charset="0"/>
                </a:rPr>
                <a:t>SNS</a:t>
              </a:r>
              <a:r>
                <a:rPr lang="ja-JP" sz="1050" kern="100" dirty="0">
                  <a:effectLst/>
                  <a:latin typeface="Century" panose="02040604050505020304" pitchFamily="18" charset="0"/>
                  <a:ea typeface="BIZ UDゴシック" panose="020B0400000000000000" pitchFamily="49" charset="-128"/>
                  <a:cs typeface="Times New Roman" panose="02020603050405020304" pitchFamily="18" charset="0"/>
                </a:rPr>
                <a:t>活用をしてほしい。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35196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51AE-30E9-F7DE-428A-3BF19373E793}"/>
            </a:ext>
          </a:extLst>
        </p:cNvPr>
        <p:cNvGrpSpPr/>
        <p:nvPr/>
      </p:nvGrpSpPr>
      <p:grpSpPr>
        <a:xfrm>
          <a:off x="0" y="0"/>
          <a:ext cx="0" cy="0"/>
          <a:chOff x="0" y="0"/>
          <a:chExt cx="0" cy="0"/>
        </a:xfrm>
      </p:grpSpPr>
      <p:sp>
        <p:nvSpPr>
          <p:cNvPr id="7" name="スライド番号プレースホルダー 3">
            <a:extLst>
              <a:ext uri="{FF2B5EF4-FFF2-40B4-BE49-F238E27FC236}">
                <a16:creationId xmlns:a16="http://schemas.microsoft.com/office/drawing/2014/main" id="{C36CD2E0-8773-B518-3D0E-02FACEA359A4}"/>
              </a:ext>
            </a:extLst>
          </p:cNvPr>
          <p:cNvSpPr>
            <a:spLocks noGrp="1"/>
          </p:cNvSpPr>
          <p:nvPr>
            <p:ph type="sldNum" sz="quarter" idx="12"/>
          </p:nvPr>
        </p:nvSpPr>
        <p:spPr>
          <a:xfrm>
            <a:off x="6996114" y="6382800"/>
            <a:ext cx="2290762" cy="280959"/>
          </a:xfrm>
        </p:spPr>
        <p:txBody>
          <a:bodyPr/>
          <a:lstStyle/>
          <a:p>
            <a:fld id="{299DD5A9-4EF1-497E-92EF-2D23CF305E03}" type="slidenum">
              <a:rPr lang="en-US" altLang="ja-JP" noProof="1" smtClean="0"/>
              <a:pPr/>
              <a:t>22</a:t>
            </a:fld>
            <a:endParaRPr lang="ja-JP" altLang="en-US" noProof="1"/>
          </a:p>
        </p:txBody>
      </p:sp>
      <p:sp>
        <p:nvSpPr>
          <p:cNvPr id="21" name="Rectangle 46">
            <a:extLst>
              <a:ext uri="{FF2B5EF4-FFF2-40B4-BE49-F238E27FC236}">
                <a16:creationId xmlns:a16="http://schemas.microsoft.com/office/drawing/2014/main" id="{204223BF-525F-9231-7151-3964E9B46B27}"/>
              </a:ext>
            </a:extLst>
          </p:cNvPr>
          <p:cNvSpPr>
            <a:spLocks noChangeArrowheads="1"/>
          </p:cNvSpPr>
          <p:nvPr/>
        </p:nvSpPr>
        <p:spPr bwMode="auto">
          <a:xfrm>
            <a:off x="471637" y="547219"/>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３）就業生活と家庭生活の両立の推進</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22" name="表 21">
            <a:extLst>
              <a:ext uri="{FF2B5EF4-FFF2-40B4-BE49-F238E27FC236}">
                <a16:creationId xmlns:a16="http://schemas.microsoft.com/office/drawing/2014/main" id="{F6215A98-79D4-16FE-3BE7-2B107EECCF69}"/>
              </a:ext>
            </a:extLst>
          </p:cNvPr>
          <p:cNvGraphicFramePr>
            <a:graphicFrameLocks noGrp="1"/>
          </p:cNvGraphicFramePr>
          <p:nvPr>
            <p:extLst>
              <p:ext uri="{D42A27DB-BD31-4B8C-83A1-F6EECF244321}">
                <p14:modId xmlns:p14="http://schemas.microsoft.com/office/powerpoint/2010/main" val="4072917142"/>
              </p:ext>
            </p:extLst>
          </p:nvPr>
        </p:nvGraphicFramePr>
        <p:xfrm>
          <a:off x="1537495" y="1137186"/>
          <a:ext cx="6604000" cy="972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99</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女性の労働条件の改善・向上についての啓発活動</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100</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他機関との連携した広報等の実施</a:t>
                      </a:r>
                      <a:endPar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073394"/>
                  </a:ext>
                </a:extLst>
              </a:tr>
            </a:tbl>
          </a:graphicData>
        </a:graphic>
      </p:graphicFrame>
      <p:grpSp>
        <p:nvGrpSpPr>
          <p:cNvPr id="11" name="グループ化 10">
            <a:extLst>
              <a:ext uri="{FF2B5EF4-FFF2-40B4-BE49-F238E27FC236}">
                <a16:creationId xmlns:a16="http://schemas.microsoft.com/office/drawing/2014/main" id="{56C93FF0-372D-62F1-A812-FDF958AD2FE9}"/>
              </a:ext>
            </a:extLst>
          </p:cNvPr>
          <p:cNvGrpSpPr/>
          <p:nvPr/>
        </p:nvGrpSpPr>
        <p:grpSpPr>
          <a:xfrm flipV="1">
            <a:off x="831782" y="899280"/>
            <a:ext cx="8356333" cy="76929"/>
            <a:chOff x="892810" y="2365690"/>
            <a:chExt cx="8077935" cy="0"/>
          </a:xfrm>
        </p:grpSpPr>
        <p:cxnSp>
          <p:nvCxnSpPr>
            <p:cNvPr id="12" name="直線コネクタ 11">
              <a:extLst>
                <a:ext uri="{FF2B5EF4-FFF2-40B4-BE49-F238E27FC236}">
                  <a16:creationId xmlns:a16="http://schemas.microsoft.com/office/drawing/2014/main" id="{95B4C26F-D70D-AF93-4585-4577D5824F4A}"/>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DE17A98-B0D2-7023-C0C9-0EDFFC5EE80A}"/>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46">
            <a:extLst>
              <a:ext uri="{FF2B5EF4-FFF2-40B4-BE49-F238E27FC236}">
                <a16:creationId xmlns:a16="http://schemas.microsoft.com/office/drawing/2014/main" id="{D955CDD1-18E2-9FA7-F202-62EC1C95E7EE}"/>
              </a:ext>
            </a:extLst>
          </p:cNvPr>
          <p:cNvSpPr>
            <a:spLocks noChangeArrowheads="1"/>
          </p:cNvSpPr>
          <p:nvPr/>
        </p:nvSpPr>
        <p:spPr bwMode="auto">
          <a:xfrm>
            <a:off x="471637" y="2735556"/>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４）ひとり親家庭の自立支援の推進</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15" name="表 14">
            <a:extLst>
              <a:ext uri="{FF2B5EF4-FFF2-40B4-BE49-F238E27FC236}">
                <a16:creationId xmlns:a16="http://schemas.microsoft.com/office/drawing/2014/main" id="{E69FF463-7546-6165-79F0-FD1EB643D4A1}"/>
              </a:ext>
            </a:extLst>
          </p:cNvPr>
          <p:cNvGraphicFramePr>
            <a:graphicFrameLocks noGrp="1"/>
          </p:cNvGraphicFramePr>
          <p:nvPr>
            <p:extLst>
              <p:ext uri="{D42A27DB-BD31-4B8C-83A1-F6EECF244321}">
                <p14:modId xmlns:p14="http://schemas.microsoft.com/office/powerpoint/2010/main" val="3414132035"/>
              </p:ext>
            </p:extLst>
          </p:nvPr>
        </p:nvGraphicFramePr>
        <p:xfrm>
          <a:off x="1537495" y="3420543"/>
          <a:ext cx="6604000" cy="1836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540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101</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ひとり親家庭への経済的な支援及びの自立に必要な情報提供や指導の実施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102</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ひとり親家庭等の医療費の軽減</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0435682"/>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103</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高等職業訓練給付金等の給付による自立支援</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505117"/>
                  </a:ext>
                </a:extLst>
              </a:tr>
              <a:tr h="324000">
                <a:tc>
                  <a:txBody>
                    <a:bodyPr/>
                    <a:lstStyle/>
                    <a:p>
                      <a:pPr marL="0" indent="0" algn="ctr" defTabSz="742950" rtl="0" eaLnBrk="1" latinLnBrk="0" hangingPunct="1">
                        <a:lnSpc>
                          <a:spcPct val="100000"/>
                        </a:lnSpc>
                      </a:pPr>
                      <a:r>
                        <a:rPr kumimoji="1" lang="en-US" altLang="ja-JP"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104</a:t>
                      </a:r>
                      <a:endParaRPr kumimoji="1" lang="ja-JP" altLang="en-US" sz="16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742950" rtl="0" eaLnBrk="1" latinLnBrk="0" hangingPunct="1">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放課後児童クラブの利用料の減免への助成（再掲）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016768"/>
                  </a:ext>
                </a:extLst>
              </a:tr>
            </a:tbl>
          </a:graphicData>
        </a:graphic>
      </p:graphicFrame>
      <p:grpSp>
        <p:nvGrpSpPr>
          <p:cNvPr id="16" name="グループ化 15">
            <a:extLst>
              <a:ext uri="{FF2B5EF4-FFF2-40B4-BE49-F238E27FC236}">
                <a16:creationId xmlns:a16="http://schemas.microsoft.com/office/drawing/2014/main" id="{20CEC866-6C5B-7521-0937-9380A1A81D72}"/>
              </a:ext>
            </a:extLst>
          </p:cNvPr>
          <p:cNvGrpSpPr/>
          <p:nvPr/>
        </p:nvGrpSpPr>
        <p:grpSpPr>
          <a:xfrm flipV="1">
            <a:off x="831782" y="3066423"/>
            <a:ext cx="8356333" cy="76929"/>
            <a:chOff x="892810" y="2365690"/>
            <a:chExt cx="8077935" cy="0"/>
          </a:xfrm>
        </p:grpSpPr>
        <p:cxnSp>
          <p:nvCxnSpPr>
            <p:cNvPr id="17" name="直線コネクタ 16">
              <a:extLst>
                <a:ext uri="{FF2B5EF4-FFF2-40B4-BE49-F238E27FC236}">
                  <a16:creationId xmlns:a16="http://schemas.microsoft.com/office/drawing/2014/main" id="{35B84B54-E110-D331-B15B-5AC6572D0C66}"/>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8201DF8-B47F-7EF8-4893-C9F0EA230AB7}"/>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310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D19E3670-AC9E-4DF5-8C89-0685E1FB7071}"/>
              </a:ext>
            </a:extLst>
          </p:cNvPr>
          <p:cNvSpPr>
            <a:spLocks noChangeArrowheads="1"/>
          </p:cNvSpPr>
          <p:nvPr/>
        </p:nvSpPr>
        <p:spPr bwMode="auto">
          <a:xfrm>
            <a:off x="2353966" y="5466637"/>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sp>
        <p:nvSpPr>
          <p:cNvPr id="28" name="Rectangle 4">
            <a:extLst>
              <a:ext uri="{FF2B5EF4-FFF2-40B4-BE49-F238E27FC236}">
                <a16:creationId xmlns:a16="http://schemas.microsoft.com/office/drawing/2014/main" id="{BB2C7F22-ADA2-4265-AE43-0FC67855EAD4}"/>
              </a:ext>
            </a:extLst>
          </p:cNvPr>
          <p:cNvSpPr>
            <a:spLocks noChangeArrowheads="1"/>
          </p:cNvSpPr>
          <p:nvPr/>
        </p:nvSpPr>
        <p:spPr bwMode="auto">
          <a:xfrm>
            <a:off x="2353966" y="5389708"/>
            <a:ext cx="150106"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endParaRPr lang="ja-JP" altLang="ja-JP" sz="488"/>
          </a:p>
          <a:p>
            <a:pPr defTabSz="742950" eaLnBrk="0" fontAlgn="base" hangingPunct="0">
              <a:spcBef>
                <a:spcPct val="0"/>
              </a:spcBef>
              <a:spcAft>
                <a:spcPct val="0"/>
              </a:spcAft>
            </a:pPr>
            <a:br>
              <a:rPr lang="ja-JP" altLang="ja-JP" sz="1463">
                <a:latin typeface="Arial" panose="020B0604020202020204" pitchFamily="34" charset="0"/>
              </a:rPr>
            </a:br>
            <a:endParaRPr lang="ja-JP" altLang="ja-JP" sz="1463">
              <a:latin typeface="Arial" panose="020B0604020202020204" pitchFamily="34" charset="0"/>
            </a:endParaRPr>
          </a:p>
          <a:p>
            <a:pPr defTabSz="742950" eaLnBrk="0" fontAlgn="base" hangingPunct="0">
              <a:spcBef>
                <a:spcPct val="0"/>
              </a:spcBef>
              <a:spcAft>
                <a:spcPct val="0"/>
              </a:spcAft>
            </a:pPr>
            <a:endParaRPr lang="ja-JP" altLang="ja-JP" sz="1463">
              <a:latin typeface="Arial" panose="020B0604020202020204" pitchFamily="34" charset="0"/>
            </a:endParaRPr>
          </a:p>
        </p:txBody>
      </p:sp>
      <p:sp>
        <p:nvSpPr>
          <p:cNvPr id="7" name="スライド番号プレースホルダー 3">
            <a:extLst>
              <a:ext uri="{FF2B5EF4-FFF2-40B4-BE49-F238E27FC236}">
                <a16:creationId xmlns:a16="http://schemas.microsoft.com/office/drawing/2014/main" id="{E2C6B1F6-A0C2-50C7-0640-0BEDBF6989F1}"/>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3</a:t>
            </a:fld>
            <a:endParaRPr lang="ja-JP" altLang="en-US" noProof="1"/>
          </a:p>
        </p:txBody>
      </p:sp>
      <p:sp>
        <p:nvSpPr>
          <p:cNvPr id="10" name="テキスト ボックス 9">
            <a:extLst>
              <a:ext uri="{FF2B5EF4-FFF2-40B4-BE49-F238E27FC236}">
                <a16:creationId xmlns:a16="http://schemas.microsoft.com/office/drawing/2014/main" id="{5916B8F2-D14B-48FA-E299-895366511F9D}"/>
              </a:ext>
            </a:extLst>
          </p:cNvPr>
          <p:cNvSpPr txBox="1"/>
          <p:nvPr/>
        </p:nvSpPr>
        <p:spPr>
          <a:xfrm>
            <a:off x="968400" y="540923"/>
            <a:ext cx="2954655" cy="461665"/>
          </a:xfrm>
          <a:prstGeom prst="rect">
            <a:avLst/>
          </a:prstGeom>
          <a:noFill/>
        </p:spPr>
        <p:txBody>
          <a:bodyPr wrap="none" rtlCol="0">
            <a:spAutoFit/>
          </a:bodyPr>
          <a:lstStyle/>
          <a:p>
            <a:pPr algn="ctr"/>
            <a:r>
              <a:rPr lang="ja-JP" altLang="en-US" sz="2400" b="1" dirty="0">
                <a:latin typeface="BIZ UDゴシック" panose="020B0400000000000000" pitchFamily="49" charset="-128"/>
                <a:ea typeface="BIZ UDゴシック" panose="020B0400000000000000" pitchFamily="49" charset="-128"/>
              </a:rPr>
              <a:t>２　</a:t>
            </a:r>
            <a:r>
              <a:rPr lang="ja-JP" altLang="ja-JP" sz="2400" b="1" dirty="0">
                <a:latin typeface="BIZ UDゴシック" panose="020B0400000000000000" pitchFamily="49" charset="-128"/>
                <a:ea typeface="BIZ UDゴシック" panose="020B0400000000000000" pitchFamily="49" charset="-128"/>
              </a:rPr>
              <a:t>計画</a:t>
            </a:r>
            <a:r>
              <a:rPr lang="ja-JP" altLang="en-US" sz="2400" b="1" dirty="0">
                <a:latin typeface="BIZ UDゴシック" panose="020B0400000000000000" pitchFamily="49" charset="-128"/>
                <a:ea typeface="BIZ UDゴシック" panose="020B0400000000000000" pitchFamily="49" charset="-128"/>
              </a:rPr>
              <a:t>の位置づけ</a:t>
            </a:r>
          </a:p>
        </p:txBody>
      </p:sp>
      <p:pic>
        <p:nvPicPr>
          <p:cNvPr id="2" name="図 1">
            <a:extLst>
              <a:ext uri="{FF2B5EF4-FFF2-40B4-BE49-F238E27FC236}">
                <a16:creationId xmlns:a16="http://schemas.microsoft.com/office/drawing/2014/main" id="{F20CDF3D-E293-75B4-1A55-0113CF9A1CF1}"/>
              </a:ext>
            </a:extLst>
          </p:cNvPr>
          <p:cNvPicPr>
            <a:picLocks noChangeAspect="1"/>
          </p:cNvPicPr>
          <p:nvPr/>
        </p:nvPicPr>
        <p:blipFill>
          <a:blip r:embed="rId3"/>
          <a:stretch>
            <a:fillRect/>
          </a:stretch>
        </p:blipFill>
        <p:spPr>
          <a:xfrm>
            <a:off x="930978" y="1091215"/>
            <a:ext cx="5777431" cy="5518740"/>
          </a:xfrm>
          <a:prstGeom prst="rect">
            <a:avLst/>
          </a:prstGeom>
        </p:spPr>
      </p:pic>
      <p:sp>
        <p:nvSpPr>
          <p:cNvPr id="8" name="テキスト ボックス 7">
            <a:extLst>
              <a:ext uri="{FF2B5EF4-FFF2-40B4-BE49-F238E27FC236}">
                <a16:creationId xmlns:a16="http://schemas.microsoft.com/office/drawing/2014/main" id="{20B4F931-3655-4C37-8F04-0F9DA26AEC5F}"/>
              </a:ext>
            </a:extLst>
          </p:cNvPr>
          <p:cNvSpPr txBox="1"/>
          <p:nvPr/>
        </p:nvSpPr>
        <p:spPr>
          <a:xfrm>
            <a:off x="6753073" y="1264024"/>
            <a:ext cx="2756647" cy="5115696"/>
          </a:xfrm>
          <a:prstGeom prst="rect">
            <a:avLst/>
          </a:prstGeom>
          <a:noFill/>
          <a:ln>
            <a:solidFill>
              <a:schemeClr val="accent1"/>
            </a:solidFill>
          </a:ln>
        </p:spPr>
        <p:txBody>
          <a:bodyPr wrap="square" rtlCol="0">
            <a:spAutoFit/>
          </a:bodyPr>
          <a:lstStyle/>
          <a:p>
            <a:pPr marL="266700" marR="266700" indent="139700">
              <a:lnSpc>
                <a:spcPct val="150000"/>
              </a:lnSpc>
            </a:pP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こどもに関わる法律や、三浦市で策定（さくてい）している色々な計画と整合（せいごう）を図っています。</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marR="266700" indent="139700">
              <a:lnSpc>
                <a:spcPct val="150000"/>
              </a:lnSpc>
            </a:pP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marR="266700">
              <a:lnSpc>
                <a:spcPct val="150000"/>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計画の対象</a:t>
            </a:r>
            <a:r>
              <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p>
          <a:p>
            <a:pPr marL="552450" marR="266700" indent="-285750">
              <a:lnSpc>
                <a:spcPct val="150000"/>
              </a:lnSpc>
              <a:buFont typeface="Arial" panose="020B0604020202020204" pitchFamily="34" charset="0"/>
              <a:buChar char="•"/>
            </a:pPr>
            <a:r>
              <a:rPr lang="ja-JP" altLang="en-US"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すべてのこども</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・若者とその家庭</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552450" marR="266700" indent="-285750">
              <a:lnSpc>
                <a:spcPct val="150000"/>
              </a:lnSpc>
              <a:buFont typeface="Arial" panose="020B0604020202020204" pitchFamily="34" charset="0"/>
              <a:buChar char="•"/>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妊婦（にんぷ）を含むこれから子育てをしようとする人</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552450" marR="266700" indent="-285750">
              <a:lnSpc>
                <a:spcPct val="150000"/>
              </a:lnSpc>
              <a:buFont typeface="Arial" panose="020B0604020202020204" pitchFamily="34" charset="0"/>
              <a:buChar char="•"/>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こどもにかかわる市民や事業者（じぎょうしゃ）</a:t>
            </a: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30589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D19E3670-AC9E-4DF5-8C89-0685E1FB7071}"/>
              </a:ext>
            </a:extLst>
          </p:cNvPr>
          <p:cNvSpPr>
            <a:spLocks noChangeArrowheads="1"/>
          </p:cNvSpPr>
          <p:nvPr/>
        </p:nvSpPr>
        <p:spPr bwMode="auto">
          <a:xfrm>
            <a:off x="2353966" y="5466637"/>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sp>
        <p:nvSpPr>
          <p:cNvPr id="28" name="Rectangle 4">
            <a:extLst>
              <a:ext uri="{FF2B5EF4-FFF2-40B4-BE49-F238E27FC236}">
                <a16:creationId xmlns:a16="http://schemas.microsoft.com/office/drawing/2014/main" id="{BB2C7F22-ADA2-4265-AE43-0FC67855EAD4}"/>
              </a:ext>
            </a:extLst>
          </p:cNvPr>
          <p:cNvSpPr>
            <a:spLocks noChangeArrowheads="1"/>
          </p:cNvSpPr>
          <p:nvPr/>
        </p:nvSpPr>
        <p:spPr bwMode="auto">
          <a:xfrm>
            <a:off x="2353966" y="5389708"/>
            <a:ext cx="150106"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endParaRPr lang="ja-JP" altLang="ja-JP" sz="488"/>
          </a:p>
          <a:p>
            <a:pPr defTabSz="742950" eaLnBrk="0" fontAlgn="base" hangingPunct="0">
              <a:spcBef>
                <a:spcPct val="0"/>
              </a:spcBef>
              <a:spcAft>
                <a:spcPct val="0"/>
              </a:spcAft>
            </a:pPr>
            <a:br>
              <a:rPr lang="ja-JP" altLang="ja-JP" sz="1463">
                <a:latin typeface="Arial" panose="020B0604020202020204" pitchFamily="34" charset="0"/>
              </a:rPr>
            </a:br>
            <a:endParaRPr lang="ja-JP" altLang="ja-JP" sz="1463">
              <a:latin typeface="Arial" panose="020B0604020202020204" pitchFamily="34" charset="0"/>
            </a:endParaRPr>
          </a:p>
          <a:p>
            <a:pPr defTabSz="742950" eaLnBrk="0" fontAlgn="base" hangingPunct="0">
              <a:spcBef>
                <a:spcPct val="0"/>
              </a:spcBef>
              <a:spcAft>
                <a:spcPct val="0"/>
              </a:spcAft>
            </a:pPr>
            <a:endParaRPr lang="ja-JP" altLang="ja-JP" sz="1463">
              <a:latin typeface="Arial" panose="020B0604020202020204" pitchFamily="34" charset="0"/>
            </a:endParaRPr>
          </a:p>
        </p:txBody>
      </p:sp>
      <p:sp>
        <p:nvSpPr>
          <p:cNvPr id="7" name="スライド番号プレースホルダー 3">
            <a:extLst>
              <a:ext uri="{FF2B5EF4-FFF2-40B4-BE49-F238E27FC236}">
                <a16:creationId xmlns:a16="http://schemas.microsoft.com/office/drawing/2014/main" id="{E2C6B1F6-A0C2-50C7-0640-0BEDBF6989F1}"/>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4</a:t>
            </a:fld>
            <a:endParaRPr lang="ja-JP" altLang="en-US" noProof="1"/>
          </a:p>
        </p:txBody>
      </p:sp>
      <p:sp>
        <p:nvSpPr>
          <p:cNvPr id="11" name="テキスト ボックス 10">
            <a:extLst>
              <a:ext uri="{FF2B5EF4-FFF2-40B4-BE49-F238E27FC236}">
                <a16:creationId xmlns:a16="http://schemas.microsoft.com/office/drawing/2014/main" id="{7C29A0DA-1611-4730-0822-1295E51B7328}"/>
              </a:ext>
            </a:extLst>
          </p:cNvPr>
          <p:cNvSpPr txBox="1"/>
          <p:nvPr/>
        </p:nvSpPr>
        <p:spPr>
          <a:xfrm>
            <a:off x="487323" y="1819463"/>
            <a:ext cx="8773640" cy="1268168"/>
          </a:xfrm>
          <a:prstGeom prst="rect">
            <a:avLst/>
          </a:prstGeom>
          <a:noFill/>
        </p:spPr>
        <p:txBody>
          <a:bodyPr wrap="square" rtlCol="0">
            <a:spAutoFit/>
          </a:bodyPr>
          <a:lstStyle/>
          <a:p>
            <a:pPr marL="266700" marR="266700" indent="139700">
              <a:lnSpc>
                <a:spcPct val="150000"/>
              </a:lnSpc>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令和７年度から令和</a:t>
            </a:r>
            <a:r>
              <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年度までの５年間を計画期間とします。</a:t>
            </a:r>
          </a:p>
          <a:p>
            <a:pPr marL="266700" marR="266700" indent="139700">
              <a:lnSpc>
                <a:spcPct val="150000"/>
              </a:lnSpc>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なお、社会・経済情勢</a:t>
            </a: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（けいざいじょうせい）</a:t>
            </a: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の変化や、さまざまな状況の変化に合わせ、必要に応じて見直しを行います。</a:t>
            </a:r>
          </a:p>
        </p:txBody>
      </p:sp>
      <p:sp>
        <p:nvSpPr>
          <p:cNvPr id="2" name="テキスト ボックス 1">
            <a:extLst>
              <a:ext uri="{FF2B5EF4-FFF2-40B4-BE49-F238E27FC236}">
                <a16:creationId xmlns:a16="http://schemas.microsoft.com/office/drawing/2014/main" id="{46A905C3-21CA-2E3E-2B29-B7872B51E97D}"/>
              </a:ext>
            </a:extLst>
          </p:cNvPr>
          <p:cNvSpPr txBox="1"/>
          <p:nvPr/>
        </p:nvSpPr>
        <p:spPr>
          <a:xfrm>
            <a:off x="968400" y="553029"/>
            <a:ext cx="2339102" cy="461665"/>
          </a:xfrm>
          <a:prstGeom prst="rect">
            <a:avLst/>
          </a:prstGeom>
          <a:noFill/>
        </p:spPr>
        <p:txBody>
          <a:bodyPr wrap="none" rtlCol="0">
            <a:spAutoFit/>
          </a:bodyPr>
          <a:lstStyle/>
          <a:p>
            <a:pPr algn="ctr"/>
            <a:r>
              <a:rPr lang="ja-JP" altLang="en-US" sz="2400" b="1" dirty="0">
                <a:latin typeface="BIZ UDゴシック" panose="020B0400000000000000" pitchFamily="49" charset="-128"/>
                <a:ea typeface="BIZ UDゴシック" panose="020B0400000000000000" pitchFamily="49" charset="-128"/>
              </a:rPr>
              <a:t>３　計画の期間</a:t>
            </a:r>
          </a:p>
        </p:txBody>
      </p:sp>
      <p:pic>
        <p:nvPicPr>
          <p:cNvPr id="3" name="図 2">
            <a:extLst>
              <a:ext uri="{FF2B5EF4-FFF2-40B4-BE49-F238E27FC236}">
                <a16:creationId xmlns:a16="http://schemas.microsoft.com/office/drawing/2014/main" id="{4E3F2586-F83A-8595-0251-02D78D4809F6}"/>
              </a:ext>
            </a:extLst>
          </p:cNvPr>
          <p:cNvPicPr>
            <a:picLocks noChangeAspect="1"/>
          </p:cNvPicPr>
          <p:nvPr/>
        </p:nvPicPr>
        <p:blipFill>
          <a:blip r:embed="rId3"/>
          <a:stretch>
            <a:fillRect/>
          </a:stretch>
        </p:blipFill>
        <p:spPr>
          <a:xfrm>
            <a:off x="42835" y="3429000"/>
            <a:ext cx="9758725" cy="1917760"/>
          </a:xfrm>
          <a:prstGeom prst="rect">
            <a:avLst/>
          </a:prstGeom>
        </p:spPr>
      </p:pic>
    </p:spTree>
    <p:extLst>
      <p:ext uri="{BB962C8B-B14F-4D97-AF65-F5344CB8AC3E}">
        <p14:creationId xmlns:p14="http://schemas.microsoft.com/office/powerpoint/2010/main" val="35380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D19E3670-AC9E-4DF5-8C89-0685E1FB7071}"/>
              </a:ext>
            </a:extLst>
          </p:cNvPr>
          <p:cNvSpPr>
            <a:spLocks noChangeArrowheads="1"/>
          </p:cNvSpPr>
          <p:nvPr/>
        </p:nvSpPr>
        <p:spPr bwMode="auto">
          <a:xfrm>
            <a:off x="2353966" y="5466637"/>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sp>
        <p:nvSpPr>
          <p:cNvPr id="28" name="Rectangle 4">
            <a:extLst>
              <a:ext uri="{FF2B5EF4-FFF2-40B4-BE49-F238E27FC236}">
                <a16:creationId xmlns:a16="http://schemas.microsoft.com/office/drawing/2014/main" id="{BB2C7F22-ADA2-4265-AE43-0FC67855EAD4}"/>
              </a:ext>
            </a:extLst>
          </p:cNvPr>
          <p:cNvSpPr>
            <a:spLocks noChangeArrowheads="1"/>
          </p:cNvSpPr>
          <p:nvPr/>
        </p:nvSpPr>
        <p:spPr bwMode="auto">
          <a:xfrm>
            <a:off x="2353966" y="5389708"/>
            <a:ext cx="150106" cy="8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endParaRPr lang="ja-JP" altLang="ja-JP" sz="488"/>
          </a:p>
          <a:p>
            <a:pPr defTabSz="742950" eaLnBrk="0" fontAlgn="base" hangingPunct="0">
              <a:spcBef>
                <a:spcPct val="0"/>
              </a:spcBef>
              <a:spcAft>
                <a:spcPct val="0"/>
              </a:spcAft>
            </a:pPr>
            <a:br>
              <a:rPr lang="ja-JP" altLang="ja-JP" sz="1463">
                <a:latin typeface="Arial" panose="020B0604020202020204" pitchFamily="34" charset="0"/>
              </a:rPr>
            </a:br>
            <a:endParaRPr lang="ja-JP" altLang="ja-JP" sz="1463">
              <a:latin typeface="Arial" panose="020B0604020202020204" pitchFamily="34" charset="0"/>
            </a:endParaRPr>
          </a:p>
          <a:p>
            <a:pPr defTabSz="742950" eaLnBrk="0" fontAlgn="base" hangingPunct="0">
              <a:spcBef>
                <a:spcPct val="0"/>
              </a:spcBef>
              <a:spcAft>
                <a:spcPct val="0"/>
              </a:spcAft>
            </a:pPr>
            <a:endParaRPr lang="ja-JP" altLang="ja-JP" sz="1463">
              <a:latin typeface="Arial" panose="020B0604020202020204" pitchFamily="34" charset="0"/>
            </a:endParaRPr>
          </a:p>
        </p:txBody>
      </p:sp>
      <p:sp>
        <p:nvSpPr>
          <p:cNvPr id="7" name="スライド番号プレースホルダー 3">
            <a:extLst>
              <a:ext uri="{FF2B5EF4-FFF2-40B4-BE49-F238E27FC236}">
                <a16:creationId xmlns:a16="http://schemas.microsoft.com/office/drawing/2014/main" id="{E2C6B1F6-A0C2-50C7-0640-0BEDBF6989F1}"/>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5</a:t>
            </a:fld>
            <a:endParaRPr lang="ja-JP" altLang="en-US" noProof="1"/>
          </a:p>
        </p:txBody>
      </p:sp>
      <p:grpSp>
        <p:nvGrpSpPr>
          <p:cNvPr id="23" name="グループ化 22">
            <a:extLst>
              <a:ext uri="{FF2B5EF4-FFF2-40B4-BE49-F238E27FC236}">
                <a16:creationId xmlns:a16="http://schemas.microsoft.com/office/drawing/2014/main" id="{FA795339-0D29-3CD6-5ABE-A799F8748B56}"/>
              </a:ext>
            </a:extLst>
          </p:cNvPr>
          <p:cNvGrpSpPr/>
          <p:nvPr/>
        </p:nvGrpSpPr>
        <p:grpSpPr>
          <a:xfrm>
            <a:off x="1984063" y="1597919"/>
            <a:ext cx="5701552" cy="2809340"/>
            <a:chOff x="0" y="0"/>
            <a:chExt cx="5381640" cy="1501542"/>
          </a:xfrm>
        </p:grpSpPr>
        <p:sp>
          <p:nvSpPr>
            <p:cNvPr id="24" name="Text Box 11">
              <a:extLst>
                <a:ext uri="{FF2B5EF4-FFF2-40B4-BE49-F238E27FC236}">
                  <a16:creationId xmlns:a16="http://schemas.microsoft.com/office/drawing/2014/main" id="{785B7194-FB2F-071B-41E1-CB9EE3B6A4F6}"/>
                </a:ext>
              </a:extLst>
            </p:cNvPr>
            <p:cNvSpPr txBox="1">
              <a:spLocks noChangeArrowheads="1"/>
            </p:cNvSpPr>
            <p:nvPr/>
          </p:nvSpPr>
          <p:spPr bwMode="auto">
            <a:xfrm>
              <a:off x="0" y="7902"/>
              <a:ext cx="5381640" cy="1493640"/>
            </a:xfrm>
            <a:prstGeom prst="roundRect">
              <a:avLst>
                <a:gd name="adj" fmla="val 5208"/>
              </a:avLst>
            </a:prstGeom>
            <a:solidFill>
              <a:schemeClr val="accent1">
                <a:lumMod val="40000"/>
                <a:lumOff val="60000"/>
              </a:schemeClr>
            </a:solidFill>
            <a:ln w="15875">
              <a:solidFill>
                <a:srgbClr val="808080"/>
              </a:solidFill>
              <a:prstDash val="solid"/>
              <a:miter lim="800000"/>
              <a:headEnd/>
              <a:tailEnd/>
              <a:extLst>
                <a:ext uri="{C807C97D-BFC1-408E-A445-0C87EB9F89A2}">
                  <ask:lineSketchStyleProps xmlns:ask="http://schemas.microsoft.com/office/drawing/2018/sketchyshapes">
                    <ask:type>
                      <ask:lineSketchNone/>
                    </ask:type>
                  </ask:lineSketchStyleProps>
                </a:ext>
              </a:extLst>
            </a:ln>
            <a:effectLst>
              <a:outerShdw dist="25400" dir="2700000" algn="ctr" rotWithShape="0">
                <a:srgbClr val="808080"/>
              </a:outerShdw>
            </a:effectLst>
          </p:spPr>
          <p:txBody>
            <a:bodyPr rot="0" vert="horz" wrap="square" lIns="72000" tIns="43200" rIns="72000" bIns="108000" anchor="ctr" anchorCtr="0" upright="1">
              <a:noAutofit/>
            </a:bodyPr>
            <a:lstStyle/>
            <a:p>
              <a:pPr indent="228600" algn="ctr">
                <a:lnSpc>
                  <a:spcPts val="2500"/>
                </a:lnSpc>
                <a:tabLst>
                  <a:tab pos="2700020" algn="ctr"/>
                  <a:tab pos="5400040" algn="r"/>
                </a:tabLst>
              </a:pPr>
              <a:r>
                <a:rPr lang="en-US" sz="1800" b="1" kern="100">
                  <a:solidFill>
                    <a:srgbClr val="000000"/>
                  </a:solidFill>
                  <a:effectLst/>
                  <a:latin typeface="BIZ UDゴシック" panose="020B0400000000000000" pitchFamily="49"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Text Box 11">
              <a:extLst>
                <a:ext uri="{FF2B5EF4-FFF2-40B4-BE49-F238E27FC236}">
                  <a16:creationId xmlns:a16="http://schemas.microsoft.com/office/drawing/2014/main" id="{0758AA6F-044E-E0F3-EF3E-A025F7C9E6DE}"/>
                </a:ext>
              </a:extLst>
            </p:cNvPr>
            <p:cNvSpPr txBox="1">
              <a:spLocks noChangeArrowheads="1"/>
            </p:cNvSpPr>
            <p:nvPr/>
          </p:nvSpPr>
          <p:spPr bwMode="auto">
            <a:xfrm>
              <a:off x="0" y="0"/>
              <a:ext cx="5381640" cy="1493640"/>
            </a:xfrm>
            <a:prstGeom prst="roundRect">
              <a:avLst>
                <a:gd name="adj" fmla="val 4558"/>
              </a:avLst>
            </a:prstGeom>
            <a:noFill/>
            <a:ln w="19050">
              <a:solidFill>
                <a:srgbClr val="808080"/>
              </a:solidFill>
              <a:prstDash val="solid"/>
              <a:miter lim="800000"/>
              <a:headEnd/>
              <a:tailEnd/>
              <a:extLst>
                <a:ext uri="{C807C97D-BFC1-408E-A445-0C87EB9F89A2}">
                  <ask:lineSketchStyleProps xmlns:ask="http://schemas.microsoft.com/office/drawing/2018/sketchyshapes">
                    <ask:type>
                      <ask:lineSketchNone/>
                    </ask:type>
                  </ask:lineSketchStyleProps>
                </a:ext>
              </a:extLst>
            </a:ln>
            <a:effectLst/>
          </p:spPr>
          <p:txBody>
            <a:bodyPr rot="0" vert="horz" wrap="square" lIns="72000" tIns="43200" rIns="72000" bIns="0" anchor="ctr" anchorCtr="0" upright="1">
              <a:noAutofit/>
            </a:bodyPr>
            <a:lstStyle/>
            <a:p>
              <a:pPr marL="266700" indent="152400" algn="ctr">
                <a:lnSpc>
                  <a:spcPts val="2500"/>
                </a:lnSpc>
              </a:pPr>
              <a:r>
                <a:rPr lang="en-US" sz="1600" b="1" kern="100" dirty="0">
                  <a:solidFill>
                    <a:srgbClr val="000000"/>
                  </a:solidFill>
                  <a:effectLst/>
                  <a:latin typeface="BIZ UDゴシック" panose="020B0400000000000000" pitchFamily="49"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ct val="150000"/>
                </a:lnSpc>
              </a:pPr>
              <a:r>
                <a:rPr lang="ja-JP" sz="2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すべてのこどもが　自分らしく</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50000"/>
                </a:lnSpc>
              </a:pPr>
              <a:r>
                <a:rPr lang="ja-JP" sz="2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豊かな自然とともに育つ</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ct val="150000"/>
                </a:lnSpc>
              </a:pPr>
              <a:r>
                <a:rPr lang="ja-JP" sz="24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あったかいまち　みうら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03200" indent="-203200" algn="l">
                <a:lnSpc>
                  <a:spcPts val="2700"/>
                </a:lnSpc>
              </a:pPr>
              <a:r>
                <a:rPr lang="en-US" sz="1600" b="1" kern="100" dirty="0">
                  <a:solidFill>
                    <a:srgbClr val="000000"/>
                  </a:solidFill>
                  <a:effectLst/>
                  <a:latin typeface="BIZ UDゴシック" panose="020B0400000000000000" pitchFamily="49" charset="-128"/>
                  <a:ea typeface="HG丸ｺﾞｼｯｸM-PRO" panose="020F0600000000000000" pitchFamily="50" charset="-128"/>
                  <a:cs typeface="Times New Roman" panose="02020603050405020304" pitchFamily="18" charset="0"/>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7E8F7ACE-13A5-46E9-D7FD-FB0F175B9486}"/>
              </a:ext>
            </a:extLst>
          </p:cNvPr>
          <p:cNvSpPr txBox="1"/>
          <p:nvPr/>
        </p:nvSpPr>
        <p:spPr>
          <a:xfrm>
            <a:off x="968400" y="957600"/>
            <a:ext cx="2031326" cy="461665"/>
          </a:xfrm>
          <a:prstGeom prst="rect">
            <a:avLst/>
          </a:prstGeom>
          <a:noFill/>
        </p:spPr>
        <p:txBody>
          <a:bodyPr wrap="none" rtlCol="0">
            <a:spAutoFit/>
          </a:bodyPr>
          <a:lstStyle/>
          <a:p>
            <a:pPr algn="ctr"/>
            <a:r>
              <a:rPr lang="ja-JP" altLang="en-US" sz="2400" b="1" dirty="0">
                <a:latin typeface="BIZ UDゴシック" panose="020B0400000000000000" pitchFamily="49" charset="-128"/>
                <a:ea typeface="BIZ UDゴシック" panose="020B0400000000000000" pitchFamily="49" charset="-128"/>
              </a:rPr>
              <a:t>１　基本理念</a:t>
            </a:r>
          </a:p>
        </p:txBody>
      </p:sp>
      <p:sp>
        <p:nvSpPr>
          <p:cNvPr id="3" name="正方形/長方形 2">
            <a:extLst>
              <a:ext uri="{FF2B5EF4-FFF2-40B4-BE49-F238E27FC236}">
                <a16:creationId xmlns:a16="http://schemas.microsoft.com/office/drawing/2014/main" id="{9DEBC321-D10C-C0D2-0C7D-2F329DBFC95E}"/>
              </a:ext>
            </a:extLst>
          </p:cNvPr>
          <p:cNvSpPr/>
          <p:nvPr/>
        </p:nvSpPr>
        <p:spPr>
          <a:xfrm>
            <a:off x="1238250" y="741600"/>
            <a:ext cx="7429500" cy="6339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solidFill>
                <a:prstClr val="white"/>
              </a:solidFill>
            </a:endParaRPr>
          </a:p>
        </p:txBody>
      </p:sp>
      <p:sp>
        <p:nvSpPr>
          <p:cNvPr id="4" name="テキスト ボックス 3">
            <a:extLst>
              <a:ext uri="{FF2B5EF4-FFF2-40B4-BE49-F238E27FC236}">
                <a16:creationId xmlns:a16="http://schemas.microsoft.com/office/drawing/2014/main" id="{DB73676A-920C-B109-FDFE-6E4F9A67B4C4}"/>
              </a:ext>
            </a:extLst>
          </p:cNvPr>
          <p:cNvSpPr txBox="1"/>
          <p:nvPr/>
        </p:nvSpPr>
        <p:spPr>
          <a:xfrm>
            <a:off x="2654932" y="57600"/>
            <a:ext cx="4801315" cy="646331"/>
          </a:xfrm>
          <a:prstGeom prst="rect">
            <a:avLst/>
          </a:prstGeom>
          <a:noFill/>
        </p:spPr>
        <p:txBody>
          <a:bodyPr wrap="none" rtlCol="0">
            <a:spAutoFit/>
          </a:bodyPr>
          <a:lstStyle/>
          <a:p>
            <a:pPr algn="ctr"/>
            <a:r>
              <a:rPr lang="ja-JP" altLang="en-US" sz="3600" b="1" dirty="0">
                <a:latin typeface="BIZ UDゴシック" panose="020B0400000000000000" pitchFamily="49" charset="-128"/>
                <a:ea typeface="BIZ UDゴシック" panose="020B0400000000000000" pitchFamily="49" charset="-128"/>
              </a:rPr>
              <a:t>計画の基本的な考え方</a:t>
            </a:r>
          </a:p>
        </p:txBody>
      </p:sp>
      <p:sp>
        <p:nvSpPr>
          <p:cNvPr id="12" name="テキスト ボックス 11">
            <a:extLst>
              <a:ext uri="{FF2B5EF4-FFF2-40B4-BE49-F238E27FC236}">
                <a16:creationId xmlns:a16="http://schemas.microsoft.com/office/drawing/2014/main" id="{9D5C7B0D-7E08-42DD-BF63-3E16A03ADBF3}"/>
              </a:ext>
            </a:extLst>
          </p:cNvPr>
          <p:cNvSpPr txBox="1"/>
          <p:nvPr/>
        </p:nvSpPr>
        <p:spPr>
          <a:xfrm>
            <a:off x="448019" y="4625997"/>
            <a:ext cx="8773640" cy="1683666"/>
          </a:xfrm>
          <a:prstGeom prst="rect">
            <a:avLst/>
          </a:prstGeom>
          <a:noFill/>
        </p:spPr>
        <p:txBody>
          <a:bodyPr wrap="square" rtlCol="0">
            <a:spAutoFit/>
          </a:bodyPr>
          <a:lstStyle/>
          <a:p>
            <a:pPr marL="266700" marR="266700" indent="139700">
              <a:lnSpc>
                <a:spcPct val="150000"/>
              </a:lnSpc>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すべてのこどもたちが尊重（そんちょう）され、三浦市を象徴（しょうちょう）する自然の中で、家族や地域とのあったかいつながりを大切にしながら成長していくまちを目指すという意味がこめられており、子ども・子育て会議の皆さんの意見によって決定したものです。</a:t>
            </a:r>
            <a:endPar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83474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D19E3670-AC9E-4DF5-8C89-0685E1FB7071}"/>
              </a:ext>
            </a:extLst>
          </p:cNvPr>
          <p:cNvSpPr>
            <a:spLocks noChangeArrowheads="1"/>
          </p:cNvSpPr>
          <p:nvPr/>
        </p:nvSpPr>
        <p:spPr bwMode="auto">
          <a:xfrm>
            <a:off x="2353966" y="5753716"/>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sp>
        <p:nvSpPr>
          <p:cNvPr id="7" name="スライド番号プレースホルダー 3">
            <a:extLst>
              <a:ext uri="{FF2B5EF4-FFF2-40B4-BE49-F238E27FC236}">
                <a16:creationId xmlns:a16="http://schemas.microsoft.com/office/drawing/2014/main" id="{E2C6B1F6-A0C2-50C7-0640-0BEDBF6989F1}"/>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6</a:t>
            </a:fld>
            <a:endParaRPr lang="ja-JP" altLang="en-US" noProof="1"/>
          </a:p>
        </p:txBody>
      </p:sp>
      <p:grpSp>
        <p:nvGrpSpPr>
          <p:cNvPr id="69" name="グループ化 68">
            <a:extLst>
              <a:ext uri="{FF2B5EF4-FFF2-40B4-BE49-F238E27FC236}">
                <a16:creationId xmlns:a16="http://schemas.microsoft.com/office/drawing/2014/main" id="{95304810-EC7E-836B-FF11-9A66FED0752D}"/>
              </a:ext>
            </a:extLst>
          </p:cNvPr>
          <p:cNvGrpSpPr/>
          <p:nvPr/>
        </p:nvGrpSpPr>
        <p:grpSpPr>
          <a:xfrm flipV="1">
            <a:off x="867579" y="1717108"/>
            <a:ext cx="8356333" cy="76929"/>
            <a:chOff x="892810" y="2365690"/>
            <a:chExt cx="8077935" cy="0"/>
          </a:xfrm>
        </p:grpSpPr>
        <p:cxnSp>
          <p:nvCxnSpPr>
            <p:cNvPr id="62" name="直線コネクタ 61">
              <a:extLst>
                <a:ext uri="{FF2B5EF4-FFF2-40B4-BE49-F238E27FC236}">
                  <a16:creationId xmlns:a16="http://schemas.microsoft.com/office/drawing/2014/main" id="{B3C7E6D0-A1F4-C99A-17DF-033D80BC6CC7}"/>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171F6D9-9E9F-C9DE-4306-43CDF8B8E41A}"/>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4" name="Rectangle 46">
            <a:extLst>
              <a:ext uri="{FF2B5EF4-FFF2-40B4-BE49-F238E27FC236}">
                <a16:creationId xmlns:a16="http://schemas.microsoft.com/office/drawing/2014/main" id="{0C15CBAC-2340-968F-A414-BA925BF96289}"/>
              </a:ext>
            </a:extLst>
          </p:cNvPr>
          <p:cNvSpPr>
            <a:spLocks noChangeArrowheads="1"/>
          </p:cNvSpPr>
          <p:nvPr/>
        </p:nvSpPr>
        <p:spPr bwMode="auto">
          <a:xfrm>
            <a:off x="471637" y="1304463"/>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effectLst/>
                <a:latin typeface="BIZ UDゴシック" panose="020B0400000000000000" pitchFamily="49" charset="-128"/>
                <a:ea typeface="BIZ UDゴシック" panose="020B0400000000000000" pitchFamily="49" charset="-128"/>
                <a:cs typeface="Times New Roman" panose="02020603050405020304" pitchFamily="18" charset="0"/>
              </a:rPr>
              <a:t>（１）こどもの視点に立ち、すべてのこどもが健やかに育つよう環境を整備します</a:t>
            </a:r>
            <a:r>
              <a:rPr kumimoji="0" lang="ja-JP" altLang="ja-JP" b="0" i="0" u="none" strike="noStrike" cap="none" normalizeH="0" baseline="0" dirty="0">
                <a:ln>
                  <a:noFill/>
                </a:ln>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ja-JP" sz="800" b="0" i="0" u="none" strike="noStrike" cap="none" normalizeH="0" baseline="0" dirty="0">
              <a:ln>
                <a:noFill/>
              </a:ln>
              <a:effectLst/>
              <a:latin typeface="BIZ UDゴシック" panose="020B0400000000000000" pitchFamily="49" charset="-128"/>
              <a:ea typeface="BIZ UDゴシック" panose="020B0400000000000000" pitchFamily="49" charset="-128"/>
            </a:endParaRPr>
          </a:p>
        </p:txBody>
      </p:sp>
      <p:sp>
        <p:nvSpPr>
          <p:cNvPr id="82" name="Rectangle 46">
            <a:extLst>
              <a:ext uri="{FF2B5EF4-FFF2-40B4-BE49-F238E27FC236}">
                <a16:creationId xmlns:a16="http://schemas.microsoft.com/office/drawing/2014/main" id="{9D404320-969B-EB8D-39B9-1C361A792995}"/>
              </a:ext>
            </a:extLst>
          </p:cNvPr>
          <p:cNvSpPr>
            <a:spLocks noChangeArrowheads="1"/>
          </p:cNvSpPr>
          <p:nvPr/>
        </p:nvSpPr>
        <p:spPr bwMode="auto">
          <a:xfrm>
            <a:off x="597591" y="2905031"/>
            <a:ext cx="9076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600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２）こどもが幸せを感じながら成長していけるようライフステージに応じた</a:t>
            </a:r>
            <a:endParaRPr lang="en-US" altLang="ja-JP" sz="1800" dirty="0">
              <a:effectLst/>
              <a:ea typeface="BIZ UDゴシック" panose="020B0400000000000000" pitchFamily="49" charset="-128"/>
              <a:cs typeface="Times New Roman" panose="02020603050405020304" pitchFamily="18" charset="0"/>
            </a:endParaRPr>
          </a:p>
          <a:p>
            <a:pPr marL="0" marR="0" lvl="0" indent="-360000" algn="l" defTabSz="914400" rtl="0" eaLnBrk="0" fontAlgn="base" latinLnBrk="0" hangingPunct="0">
              <a:lnSpc>
                <a:spcPct val="100000"/>
              </a:lnSpc>
              <a:spcBef>
                <a:spcPct val="0"/>
              </a:spcBef>
              <a:spcAft>
                <a:spcPct val="0"/>
              </a:spcAft>
              <a:buClrTx/>
              <a:buSzTx/>
              <a:buFontTx/>
              <a:buNone/>
              <a:tabLst/>
            </a:pPr>
            <a:r>
              <a:rPr lang="ja-JP" altLang="en-US" dirty="0">
                <a:ea typeface="BIZ UDゴシック" panose="020B0400000000000000" pitchFamily="49" charset="-128"/>
                <a:cs typeface="Times New Roman" panose="02020603050405020304" pitchFamily="18" charset="0"/>
              </a:rPr>
              <a:t>　　　</a:t>
            </a:r>
            <a:r>
              <a:rPr lang="ja-JP" altLang="ja-JP" sz="1800" dirty="0">
                <a:effectLst/>
                <a:ea typeface="BIZ UDゴシック" panose="020B0400000000000000" pitchFamily="49" charset="-128"/>
                <a:cs typeface="Times New Roman" panose="02020603050405020304" pitchFamily="18" charset="0"/>
              </a:rPr>
              <a:t>支援を行います。</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87" name="Rectangle 46">
            <a:extLst>
              <a:ext uri="{FF2B5EF4-FFF2-40B4-BE49-F238E27FC236}">
                <a16:creationId xmlns:a16="http://schemas.microsoft.com/office/drawing/2014/main" id="{0C3BC37F-074E-80E9-B429-7A3939B3DDA0}"/>
              </a:ext>
            </a:extLst>
          </p:cNvPr>
          <p:cNvSpPr>
            <a:spLocks noChangeArrowheads="1"/>
          </p:cNvSpPr>
          <p:nvPr/>
        </p:nvSpPr>
        <p:spPr bwMode="auto">
          <a:xfrm>
            <a:off x="516068" y="4634101"/>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kern="100" dirty="0">
                <a:effectLst/>
                <a:latin typeface="Century" panose="02040604050505020304" pitchFamily="18" charset="0"/>
                <a:ea typeface="BIZ UDゴシック" panose="020B0400000000000000" pitchFamily="49" charset="-128"/>
                <a:cs typeface="Times New Roman" panose="02020603050405020304" pitchFamily="18" charset="0"/>
              </a:rPr>
              <a:t>３）安心してこどもを産み育てることができるよう環境を整備します。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33305EAD-DEED-C62E-0E20-0B28BB7AB63E}"/>
              </a:ext>
            </a:extLst>
          </p:cNvPr>
          <p:cNvSpPr txBox="1"/>
          <p:nvPr/>
        </p:nvSpPr>
        <p:spPr>
          <a:xfrm>
            <a:off x="968400" y="547589"/>
            <a:ext cx="2031326" cy="461665"/>
          </a:xfrm>
          <a:prstGeom prst="rect">
            <a:avLst/>
          </a:prstGeom>
          <a:noFill/>
        </p:spPr>
        <p:txBody>
          <a:bodyPr wrap="none" rtlCol="0">
            <a:spAutoFit/>
          </a:bodyPr>
          <a:lstStyle/>
          <a:p>
            <a:pPr algn="ctr"/>
            <a:r>
              <a:rPr lang="ja-JP" altLang="en-US" sz="2400" b="1" dirty="0">
                <a:latin typeface="BIZ UDゴシック" panose="020B0400000000000000" pitchFamily="49" charset="-128"/>
                <a:ea typeface="BIZ UDゴシック" panose="020B0400000000000000" pitchFamily="49" charset="-128"/>
              </a:rPr>
              <a:t>２　基本目標</a:t>
            </a:r>
          </a:p>
        </p:txBody>
      </p:sp>
      <p:grpSp>
        <p:nvGrpSpPr>
          <p:cNvPr id="3" name="グループ化 2">
            <a:extLst>
              <a:ext uri="{FF2B5EF4-FFF2-40B4-BE49-F238E27FC236}">
                <a16:creationId xmlns:a16="http://schemas.microsoft.com/office/drawing/2014/main" id="{D3445876-D89E-C63F-3C71-7FF930703F91}"/>
              </a:ext>
            </a:extLst>
          </p:cNvPr>
          <p:cNvGrpSpPr/>
          <p:nvPr/>
        </p:nvGrpSpPr>
        <p:grpSpPr>
          <a:xfrm flipV="1">
            <a:off x="957736" y="3513834"/>
            <a:ext cx="8356333" cy="76929"/>
            <a:chOff x="892810" y="2365690"/>
            <a:chExt cx="8077935" cy="0"/>
          </a:xfrm>
        </p:grpSpPr>
        <p:cxnSp>
          <p:nvCxnSpPr>
            <p:cNvPr id="4" name="直線コネクタ 3">
              <a:extLst>
                <a:ext uri="{FF2B5EF4-FFF2-40B4-BE49-F238E27FC236}">
                  <a16:creationId xmlns:a16="http://schemas.microsoft.com/office/drawing/2014/main" id="{E89ADED3-A601-3B4F-0F5D-9552C6E598EE}"/>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8B3313F1-E531-88BA-AEE1-490EED8FE811}"/>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EA77F814-DF9C-3AE4-CA83-504BB020511E}"/>
              </a:ext>
            </a:extLst>
          </p:cNvPr>
          <p:cNvGrpSpPr/>
          <p:nvPr/>
        </p:nvGrpSpPr>
        <p:grpSpPr>
          <a:xfrm flipV="1">
            <a:off x="774833" y="5044918"/>
            <a:ext cx="8356333" cy="76929"/>
            <a:chOff x="892810" y="2365690"/>
            <a:chExt cx="8077935" cy="0"/>
          </a:xfrm>
        </p:grpSpPr>
        <p:cxnSp>
          <p:nvCxnSpPr>
            <p:cNvPr id="8" name="直線コネクタ 7">
              <a:extLst>
                <a:ext uri="{FF2B5EF4-FFF2-40B4-BE49-F238E27FC236}">
                  <a16:creationId xmlns:a16="http://schemas.microsoft.com/office/drawing/2014/main" id="{BA1AC402-C99E-0F43-22BC-FC080DFBC406}"/>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490722F-1A98-C71E-F72B-8A88D5689A6A}"/>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46">
            <a:extLst>
              <a:ext uri="{FF2B5EF4-FFF2-40B4-BE49-F238E27FC236}">
                <a16:creationId xmlns:a16="http://schemas.microsoft.com/office/drawing/2014/main" id="{6F1B5FFB-2AEA-4783-AE1C-F34F98668F57}"/>
              </a:ext>
            </a:extLst>
          </p:cNvPr>
          <p:cNvSpPr>
            <a:spLocks noChangeArrowheads="1"/>
          </p:cNvSpPr>
          <p:nvPr/>
        </p:nvSpPr>
        <p:spPr bwMode="auto">
          <a:xfrm>
            <a:off x="884848" y="1933289"/>
            <a:ext cx="8129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こども</a:t>
            </a:r>
            <a:r>
              <a:rPr kumimoji="0" lang="ja-JP" altLang="en-US" sz="1600"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を主体とした考えのもと、</a:t>
            </a:r>
            <a:r>
              <a:rPr lang="ja-JP" altLang="en-US" sz="1600" dirty="0" bmk="_Toc184275874">
                <a:latin typeface="BIZ UDゴシック" panose="020B0400000000000000" pitchFamily="49" charset="-128"/>
                <a:ea typeface="BIZ UDゴシック" panose="020B0400000000000000" pitchFamily="49" charset="-128"/>
                <a:cs typeface="Times New Roman" panose="02020603050405020304" pitchFamily="18" charset="0"/>
              </a:rPr>
              <a:t>遊びや体験活動の機会や安全安心な環境づくりの提供など、</a:t>
            </a:r>
            <a:r>
              <a:rPr lang="ja-JP" altLang="en-US" sz="1600" b="1" dirty="0" bmk="_Toc184275874">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全てのこどもたちへの支援に共通する</a:t>
            </a:r>
            <a:r>
              <a:rPr lang="ja-JP" altLang="en-US" sz="1600" dirty="0" bmk="_Toc184275874">
                <a:latin typeface="BIZ UDゴシック" panose="020B0400000000000000" pitchFamily="49" charset="-128"/>
                <a:ea typeface="BIZ UDゴシック" panose="020B0400000000000000" pitchFamily="49" charset="-128"/>
                <a:cs typeface="Times New Roman" panose="02020603050405020304" pitchFamily="18" charset="0"/>
              </a:rPr>
              <a:t>目標。</a:t>
            </a:r>
            <a:endParaRPr kumimoji="0" lang="ja-JP"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19" name="Rectangle 46">
            <a:extLst>
              <a:ext uri="{FF2B5EF4-FFF2-40B4-BE49-F238E27FC236}">
                <a16:creationId xmlns:a16="http://schemas.microsoft.com/office/drawing/2014/main" id="{D5DA376C-C551-4BA4-B0B5-4DA3D70CBA30}"/>
              </a:ext>
            </a:extLst>
          </p:cNvPr>
          <p:cNvSpPr>
            <a:spLocks noChangeArrowheads="1"/>
          </p:cNvSpPr>
          <p:nvPr/>
        </p:nvSpPr>
        <p:spPr bwMode="auto">
          <a:xfrm>
            <a:off x="884847" y="3709578"/>
            <a:ext cx="80604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lang="ja-JP" altLang="en-US" sz="1600" dirty="0" bmk="_Toc184275874">
                <a:latin typeface="BIZ UDゴシック" panose="020B0400000000000000" pitchFamily="49" charset="-128"/>
                <a:ea typeface="BIZ UDゴシック" panose="020B0400000000000000" pitchFamily="49" charset="-128"/>
                <a:cs typeface="Times New Roman" panose="02020603050405020304" pitchFamily="18" charset="0"/>
              </a:rPr>
              <a:t>こどもが生まれる前から青年期を迎えるまで、それぞれの</a:t>
            </a:r>
            <a:r>
              <a:rPr lang="ja-JP" altLang="en-US" sz="1600" b="1" dirty="0" bmk="_Toc184275874">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ライフステージに応じた支援を行う</a:t>
            </a:r>
            <a:r>
              <a:rPr lang="ja-JP" altLang="en-US" sz="1600" dirty="0" bmk="_Toc184275874">
                <a:latin typeface="BIZ UDゴシック" panose="020B0400000000000000" pitchFamily="49" charset="-128"/>
                <a:ea typeface="BIZ UDゴシック" panose="020B0400000000000000" pitchFamily="49" charset="-128"/>
                <a:cs typeface="Times New Roman" panose="02020603050405020304" pitchFamily="18" charset="0"/>
              </a:rPr>
              <a:t>ための目標。</a:t>
            </a:r>
            <a:endParaRPr kumimoji="0" lang="ja-JP"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20" name="Rectangle 46">
            <a:extLst>
              <a:ext uri="{FF2B5EF4-FFF2-40B4-BE49-F238E27FC236}">
                <a16:creationId xmlns:a16="http://schemas.microsoft.com/office/drawing/2014/main" id="{5FFCD4FF-1B41-448A-A704-3C2A3C6C92F9}"/>
              </a:ext>
            </a:extLst>
          </p:cNvPr>
          <p:cNvSpPr>
            <a:spLocks noChangeArrowheads="1"/>
          </p:cNvSpPr>
          <p:nvPr/>
        </p:nvSpPr>
        <p:spPr bwMode="auto">
          <a:xfrm>
            <a:off x="884847" y="5261149"/>
            <a:ext cx="81295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lang="ja-JP" altLang="en-US" sz="1600" dirty="0" bmk="_Toc184275874">
                <a:latin typeface="BIZ UDゴシック" panose="020B0400000000000000" pitchFamily="49" charset="-128"/>
                <a:ea typeface="BIZ UDゴシック" panose="020B0400000000000000" pitchFamily="49" charset="-128"/>
                <a:cs typeface="Times New Roman" panose="02020603050405020304" pitchFamily="18" charset="0"/>
              </a:rPr>
              <a:t>子育て当事者が、経済的な不安や孤立感を抱くことなく、</a:t>
            </a:r>
            <a:r>
              <a:rPr lang="ja-JP" altLang="en-US" sz="1600" b="1" dirty="0" bmk="_Toc184275874">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こどもを産み育てたいという気持ちを持ってもらえるような環境を作る</a:t>
            </a:r>
            <a:r>
              <a:rPr lang="ja-JP" altLang="en-US" sz="1600" dirty="0" bmk="_Toc184275874">
                <a:latin typeface="BIZ UDゴシック" panose="020B0400000000000000" pitchFamily="49" charset="-128"/>
                <a:ea typeface="BIZ UDゴシック" panose="020B0400000000000000" pitchFamily="49" charset="-128"/>
                <a:cs typeface="Times New Roman" panose="02020603050405020304" pitchFamily="18" charset="0"/>
              </a:rPr>
              <a:t>ための目標。</a:t>
            </a:r>
            <a:endParaRPr kumimoji="0" lang="ja-JP"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1984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直線コネクタ 126">
            <a:extLst>
              <a:ext uri="{FF2B5EF4-FFF2-40B4-BE49-F238E27FC236}">
                <a16:creationId xmlns:a16="http://schemas.microsoft.com/office/drawing/2014/main" id="{B23C36AB-079D-74C3-4A65-3A327D59DB78}"/>
              </a:ext>
            </a:extLst>
          </p:cNvPr>
          <p:cNvCxnSpPr>
            <a:cxnSpLocks noChangeShapeType="1"/>
          </p:cNvCxnSpPr>
          <p:nvPr/>
        </p:nvCxnSpPr>
        <p:spPr bwMode="auto">
          <a:xfrm>
            <a:off x="2721304" y="5950694"/>
            <a:ext cx="2033411"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90" name="テキスト ボックス 89">
            <a:extLst>
              <a:ext uri="{FF2B5EF4-FFF2-40B4-BE49-F238E27FC236}">
                <a16:creationId xmlns:a16="http://schemas.microsoft.com/office/drawing/2014/main" id="{D0EC1567-4A37-F506-8D97-F818D33C56EE}"/>
              </a:ext>
            </a:extLst>
          </p:cNvPr>
          <p:cNvSpPr txBox="1"/>
          <p:nvPr/>
        </p:nvSpPr>
        <p:spPr>
          <a:xfrm>
            <a:off x="968400" y="568677"/>
            <a:ext cx="2339102" cy="461665"/>
          </a:xfrm>
          <a:prstGeom prst="rect">
            <a:avLst/>
          </a:prstGeom>
          <a:noFill/>
        </p:spPr>
        <p:txBody>
          <a:bodyPr wrap="none" rtlCol="0">
            <a:spAutoFit/>
          </a:bodyPr>
          <a:lstStyle/>
          <a:p>
            <a:pPr algn="ctr"/>
            <a:r>
              <a:rPr lang="ja-JP" altLang="en-US" sz="2400" b="1" dirty="0">
                <a:latin typeface="BIZ UDゴシック" panose="020B0400000000000000" pitchFamily="49" charset="-128"/>
                <a:ea typeface="BIZ UDゴシック" panose="020B0400000000000000" pitchFamily="49" charset="-128"/>
              </a:rPr>
              <a:t>３　計画の体系</a:t>
            </a:r>
          </a:p>
        </p:txBody>
      </p:sp>
      <p:cxnSp>
        <p:nvCxnSpPr>
          <p:cNvPr id="69" name="直線コネクタ 68">
            <a:extLst>
              <a:ext uri="{FF2B5EF4-FFF2-40B4-BE49-F238E27FC236}">
                <a16:creationId xmlns:a16="http://schemas.microsoft.com/office/drawing/2014/main" id="{C734F296-43E0-CCE3-FD79-B290FEE0F327}"/>
              </a:ext>
            </a:extLst>
          </p:cNvPr>
          <p:cNvCxnSpPr>
            <a:cxnSpLocks noChangeShapeType="1"/>
          </p:cNvCxnSpPr>
          <p:nvPr/>
        </p:nvCxnSpPr>
        <p:spPr bwMode="auto">
          <a:xfrm>
            <a:off x="3070695" y="4210811"/>
            <a:ext cx="168402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0" name="直線コネクタ 69">
            <a:extLst>
              <a:ext uri="{FF2B5EF4-FFF2-40B4-BE49-F238E27FC236}">
                <a16:creationId xmlns:a16="http://schemas.microsoft.com/office/drawing/2014/main" id="{FA503CDC-6520-0462-BAAA-DF9A89C40869}"/>
              </a:ext>
            </a:extLst>
          </p:cNvPr>
          <p:cNvCxnSpPr>
            <a:cxnSpLocks noChangeShapeType="1"/>
          </p:cNvCxnSpPr>
          <p:nvPr/>
        </p:nvCxnSpPr>
        <p:spPr bwMode="auto">
          <a:xfrm>
            <a:off x="4754715" y="4349645"/>
            <a:ext cx="53848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1" name="直線コネクタ 70">
            <a:extLst>
              <a:ext uri="{FF2B5EF4-FFF2-40B4-BE49-F238E27FC236}">
                <a16:creationId xmlns:a16="http://schemas.microsoft.com/office/drawing/2014/main" id="{AF670993-C5BA-6572-6ABA-7A060D3DB095}"/>
              </a:ext>
            </a:extLst>
          </p:cNvPr>
          <p:cNvCxnSpPr>
            <a:cxnSpLocks noChangeShapeType="1"/>
          </p:cNvCxnSpPr>
          <p:nvPr/>
        </p:nvCxnSpPr>
        <p:spPr bwMode="auto">
          <a:xfrm>
            <a:off x="4754715" y="4077263"/>
            <a:ext cx="534669"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2" name="直線コネクタ 71">
            <a:extLst>
              <a:ext uri="{FF2B5EF4-FFF2-40B4-BE49-F238E27FC236}">
                <a16:creationId xmlns:a16="http://schemas.microsoft.com/office/drawing/2014/main" id="{BDA9C907-6A1A-327F-3B56-A377DFBCFB9A}"/>
              </a:ext>
            </a:extLst>
          </p:cNvPr>
          <p:cNvCxnSpPr>
            <a:cxnSpLocks noChangeShapeType="1"/>
          </p:cNvCxnSpPr>
          <p:nvPr/>
        </p:nvCxnSpPr>
        <p:spPr bwMode="auto">
          <a:xfrm>
            <a:off x="4754715" y="4640939"/>
            <a:ext cx="53848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3" name="直線コネクタ 72">
            <a:extLst>
              <a:ext uri="{FF2B5EF4-FFF2-40B4-BE49-F238E27FC236}">
                <a16:creationId xmlns:a16="http://schemas.microsoft.com/office/drawing/2014/main" id="{3EC2157D-4760-D44E-3874-9BAC0980436A}"/>
              </a:ext>
            </a:extLst>
          </p:cNvPr>
          <p:cNvCxnSpPr>
            <a:cxnSpLocks noChangeShapeType="1"/>
          </p:cNvCxnSpPr>
          <p:nvPr/>
        </p:nvCxnSpPr>
        <p:spPr bwMode="auto">
          <a:xfrm>
            <a:off x="4754715" y="4898428"/>
            <a:ext cx="44640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4" name="直線コネクタ 73">
            <a:extLst>
              <a:ext uri="{FF2B5EF4-FFF2-40B4-BE49-F238E27FC236}">
                <a16:creationId xmlns:a16="http://schemas.microsoft.com/office/drawing/2014/main" id="{55A1B0A8-0940-4320-11EC-873377B833EB}"/>
              </a:ext>
            </a:extLst>
          </p:cNvPr>
          <p:cNvCxnSpPr>
            <a:cxnSpLocks noChangeShapeType="1"/>
          </p:cNvCxnSpPr>
          <p:nvPr/>
        </p:nvCxnSpPr>
        <p:spPr bwMode="auto">
          <a:xfrm>
            <a:off x="4754715" y="5190649"/>
            <a:ext cx="44640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5" name="直線コネクタ 74">
            <a:extLst>
              <a:ext uri="{FF2B5EF4-FFF2-40B4-BE49-F238E27FC236}">
                <a16:creationId xmlns:a16="http://schemas.microsoft.com/office/drawing/2014/main" id="{A53B6691-1612-53A2-E4D1-28EE363A5431}"/>
              </a:ext>
            </a:extLst>
          </p:cNvPr>
          <p:cNvCxnSpPr>
            <a:cxnSpLocks noChangeShapeType="1"/>
          </p:cNvCxnSpPr>
          <p:nvPr/>
        </p:nvCxnSpPr>
        <p:spPr bwMode="auto">
          <a:xfrm>
            <a:off x="4755244" y="5495301"/>
            <a:ext cx="44640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6" name="直線コネクタ 75">
            <a:extLst>
              <a:ext uri="{FF2B5EF4-FFF2-40B4-BE49-F238E27FC236}">
                <a16:creationId xmlns:a16="http://schemas.microsoft.com/office/drawing/2014/main" id="{57FA4E98-C512-3450-7419-D84C3763244D}"/>
              </a:ext>
            </a:extLst>
          </p:cNvPr>
          <p:cNvCxnSpPr>
            <a:cxnSpLocks noChangeShapeType="1"/>
          </p:cNvCxnSpPr>
          <p:nvPr/>
        </p:nvCxnSpPr>
        <p:spPr bwMode="auto">
          <a:xfrm>
            <a:off x="4755244" y="5803389"/>
            <a:ext cx="44640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7" name="直線コネクタ 76">
            <a:extLst>
              <a:ext uri="{FF2B5EF4-FFF2-40B4-BE49-F238E27FC236}">
                <a16:creationId xmlns:a16="http://schemas.microsoft.com/office/drawing/2014/main" id="{F1F29A28-AE8E-7F85-732E-DAE27830EA03}"/>
              </a:ext>
            </a:extLst>
          </p:cNvPr>
          <p:cNvCxnSpPr>
            <a:cxnSpLocks noChangeShapeType="1"/>
          </p:cNvCxnSpPr>
          <p:nvPr/>
        </p:nvCxnSpPr>
        <p:spPr bwMode="auto">
          <a:xfrm>
            <a:off x="4755244" y="6078012"/>
            <a:ext cx="44640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8" name="直線コネクタ 77">
            <a:extLst>
              <a:ext uri="{FF2B5EF4-FFF2-40B4-BE49-F238E27FC236}">
                <a16:creationId xmlns:a16="http://schemas.microsoft.com/office/drawing/2014/main" id="{B3B0CC02-72BD-A149-6544-0C56AA1F1A70}"/>
              </a:ext>
            </a:extLst>
          </p:cNvPr>
          <p:cNvCxnSpPr>
            <a:cxnSpLocks noChangeShapeType="1"/>
          </p:cNvCxnSpPr>
          <p:nvPr/>
        </p:nvCxnSpPr>
        <p:spPr bwMode="auto">
          <a:xfrm>
            <a:off x="4755244" y="6375927"/>
            <a:ext cx="44640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9" name="直線コネクタ 78">
            <a:extLst>
              <a:ext uri="{FF2B5EF4-FFF2-40B4-BE49-F238E27FC236}">
                <a16:creationId xmlns:a16="http://schemas.microsoft.com/office/drawing/2014/main" id="{05FC0D3E-F68A-63B6-611B-A96B0504D052}"/>
              </a:ext>
            </a:extLst>
          </p:cNvPr>
          <p:cNvCxnSpPr>
            <a:cxnSpLocks noChangeShapeType="1"/>
          </p:cNvCxnSpPr>
          <p:nvPr/>
        </p:nvCxnSpPr>
        <p:spPr bwMode="auto">
          <a:xfrm>
            <a:off x="4754715" y="3071283"/>
            <a:ext cx="54610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0" name="直線コネクタ 79">
            <a:extLst>
              <a:ext uri="{FF2B5EF4-FFF2-40B4-BE49-F238E27FC236}">
                <a16:creationId xmlns:a16="http://schemas.microsoft.com/office/drawing/2014/main" id="{62DD0E9E-CF27-6640-FFFC-BE8E30BC25D5}"/>
              </a:ext>
            </a:extLst>
          </p:cNvPr>
          <p:cNvCxnSpPr>
            <a:cxnSpLocks noChangeShapeType="1"/>
          </p:cNvCxnSpPr>
          <p:nvPr/>
        </p:nvCxnSpPr>
        <p:spPr bwMode="auto">
          <a:xfrm>
            <a:off x="4754715" y="3384550"/>
            <a:ext cx="54610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1" name="直線コネクタ 80">
            <a:extLst>
              <a:ext uri="{FF2B5EF4-FFF2-40B4-BE49-F238E27FC236}">
                <a16:creationId xmlns:a16="http://schemas.microsoft.com/office/drawing/2014/main" id="{A24C6F9E-71B1-7A80-CE9C-D74DD9593057}"/>
              </a:ext>
            </a:extLst>
          </p:cNvPr>
          <p:cNvCxnSpPr>
            <a:cxnSpLocks noChangeShapeType="1"/>
          </p:cNvCxnSpPr>
          <p:nvPr/>
        </p:nvCxnSpPr>
        <p:spPr bwMode="auto">
          <a:xfrm>
            <a:off x="4756832" y="2243242"/>
            <a:ext cx="56642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直線コネクタ 81">
            <a:extLst>
              <a:ext uri="{FF2B5EF4-FFF2-40B4-BE49-F238E27FC236}">
                <a16:creationId xmlns:a16="http://schemas.microsoft.com/office/drawing/2014/main" id="{87214CC4-214D-0DF7-FB29-C0704C52E27B}"/>
              </a:ext>
            </a:extLst>
          </p:cNvPr>
          <p:cNvCxnSpPr>
            <a:cxnSpLocks noChangeShapeType="1"/>
          </p:cNvCxnSpPr>
          <p:nvPr/>
        </p:nvCxnSpPr>
        <p:spPr bwMode="auto">
          <a:xfrm>
            <a:off x="4756832" y="1295504"/>
            <a:ext cx="54737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3" name="直線コネクタ 82">
            <a:extLst>
              <a:ext uri="{FF2B5EF4-FFF2-40B4-BE49-F238E27FC236}">
                <a16:creationId xmlns:a16="http://schemas.microsoft.com/office/drawing/2014/main" id="{839DAC69-22BD-9786-92F7-6FC8254138F9}"/>
              </a:ext>
            </a:extLst>
          </p:cNvPr>
          <p:cNvCxnSpPr>
            <a:cxnSpLocks noChangeShapeType="1"/>
          </p:cNvCxnSpPr>
          <p:nvPr/>
        </p:nvCxnSpPr>
        <p:spPr bwMode="auto">
          <a:xfrm>
            <a:off x="4756832" y="1046162"/>
            <a:ext cx="79184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4" name="直線コネクタ 83">
            <a:extLst>
              <a:ext uri="{FF2B5EF4-FFF2-40B4-BE49-F238E27FC236}">
                <a16:creationId xmlns:a16="http://schemas.microsoft.com/office/drawing/2014/main" id="{AA8AA8F0-BD44-29A7-46AB-5E05FE8D9F27}"/>
              </a:ext>
            </a:extLst>
          </p:cNvPr>
          <p:cNvCxnSpPr>
            <a:cxnSpLocks noChangeShapeType="1"/>
          </p:cNvCxnSpPr>
          <p:nvPr/>
        </p:nvCxnSpPr>
        <p:spPr bwMode="auto">
          <a:xfrm>
            <a:off x="4756832" y="2537459"/>
            <a:ext cx="58229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5" name="直線コネクタ 84">
            <a:extLst>
              <a:ext uri="{FF2B5EF4-FFF2-40B4-BE49-F238E27FC236}">
                <a16:creationId xmlns:a16="http://schemas.microsoft.com/office/drawing/2014/main" id="{B3D531B0-5B72-BB13-268D-581A3D1D9E1F}"/>
              </a:ext>
            </a:extLst>
          </p:cNvPr>
          <p:cNvCxnSpPr>
            <a:cxnSpLocks noChangeShapeType="1"/>
          </p:cNvCxnSpPr>
          <p:nvPr/>
        </p:nvCxnSpPr>
        <p:spPr bwMode="auto">
          <a:xfrm>
            <a:off x="3070695" y="3217968"/>
            <a:ext cx="168402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6" name="直線コネクタ 85">
            <a:extLst>
              <a:ext uri="{FF2B5EF4-FFF2-40B4-BE49-F238E27FC236}">
                <a16:creationId xmlns:a16="http://schemas.microsoft.com/office/drawing/2014/main" id="{9FCA8188-3E08-7212-656D-FEB495B0E47F}"/>
              </a:ext>
            </a:extLst>
          </p:cNvPr>
          <p:cNvCxnSpPr>
            <a:cxnSpLocks noChangeShapeType="1"/>
          </p:cNvCxnSpPr>
          <p:nvPr/>
        </p:nvCxnSpPr>
        <p:spPr bwMode="auto">
          <a:xfrm>
            <a:off x="4760430" y="749934"/>
            <a:ext cx="0" cy="206269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直線コネクタ 86">
            <a:extLst>
              <a:ext uri="{FF2B5EF4-FFF2-40B4-BE49-F238E27FC236}">
                <a16:creationId xmlns:a16="http://schemas.microsoft.com/office/drawing/2014/main" id="{6C8E1674-9A57-C9E6-CFA3-27B5E89BD4EB}"/>
              </a:ext>
            </a:extLst>
          </p:cNvPr>
          <p:cNvCxnSpPr>
            <a:cxnSpLocks noChangeShapeType="1"/>
          </p:cNvCxnSpPr>
          <p:nvPr/>
        </p:nvCxnSpPr>
        <p:spPr bwMode="auto">
          <a:xfrm>
            <a:off x="4758949" y="749934"/>
            <a:ext cx="55054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88" name="テキスト ボックス 290">
            <a:extLst>
              <a:ext uri="{FF2B5EF4-FFF2-40B4-BE49-F238E27FC236}">
                <a16:creationId xmlns:a16="http://schemas.microsoft.com/office/drawing/2014/main" id="{0EBC031C-FB27-D145-0A00-4405557FD155}"/>
              </a:ext>
            </a:extLst>
          </p:cNvPr>
          <p:cNvSpPr txBox="1">
            <a:spLocks noChangeArrowheads="1"/>
          </p:cNvSpPr>
          <p:nvPr/>
        </p:nvSpPr>
        <p:spPr bwMode="auto">
          <a:xfrm>
            <a:off x="5202992" y="623810"/>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（１）こども・若者の権利の保障</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1" name="テキスト ボックス 261">
            <a:extLst>
              <a:ext uri="{FF2B5EF4-FFF2-40B4-BE49-F238E27FC236}">
                <a16:creationId xmlns:a16="http://schemas.microsoft.com/office/drawing/2014/main" id="{BFDEF3CE-4796-994F-EBAA-0DE79234C1BC}"/>
              </a:ext>
            </a:extLst>
          </p:cNvPr>
          <p:cNvSpPr txBox="1">
            <a:spLocks noChangeArrowheads="1"/>
          </p:cNvSpPr>
          <p:nvPr/>
        </p:nvSpPr>
        <p:spPr bwMode="auto">
          <a:xfrm>
            <a:off x="2914636" y="5320627"/>
            <a:ext cx="1573133" cy="1444240"/>
          </a:xfrm>
          <a:prstGeom prst="roundRect">
            <a:avLst>
              <a:gd name="adj" fmla="val 3510"/>
            </a:avLst>
          </a:prstGeom>
          <a:solidFill>
            <a:schemeClr val="accent1">
              <a:lumMod val="60000"/>
              <a:lumOff val="40000"/>
            </a:schemeClr>
          </a:solidFill>
          <a:ln w="9525">
            <a:solidFill>
              <a:srgbClr val="808080"/>
            </a:solidFill>
            <a:miter lim="800000"/>
            <a:headEnd/>
            <a:tailEnd/>
          </a:ln>
          <a:effectLst/>
        </p:spPr>
        <p:txBody>
          <a:bodyPr rot="0" vert="eaVert" wrap="square" lIns="0" tIns="0" rIns="0" bIns="0" anchor="ctr" anchorCtr="0" upright="1">
            <a:noAutofit/>
          </a:bodyPr>
          <a:lstStyle/>
          <a:p>
            <a:pPr marL="371475" marR="66675" indent="-304800">
              <a:lnSpc>
                <a:spcPts val="1300"/>
              </a:lnSpc>
              <a:spcAft>
                <a:spcPts val="0"/>
              </a:spcAft>
            </a:pPr>
            <a:r>
              <a:rPr lang="ja-JP" sz="1200" kern="100" dirty="0">
                <a:effectLst/>
                <a:latin typeface="Century" panose="02040604050505020304" pitchFamily="18" charset="0"/>
                <a:ea typeface="BIZ UDゴシック" panose="020B0400000000000000" pitchFamily="49" charset="-128"/>
                <a:cs typeface="Times New Roman" panose="02020603050405020304" pitchFamily="18" charset="0"/>
              </a:rPr>
              <a:t>３　安心してこどもを産み育てることができるよう環境を整備します。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2" name="テキスト ボックス 289">
            <a:extLst>
              <a:ext uri="{FF2B5EF4-FFF2-40B4-BE49-F238E27FC236}">
                <a16:creationId xmlns:a16="http://schemas.microsoft.com/office/drawing/2014/main" id="{FC6C4B3F-F803-299C-0A44-EFBFA0233E94}"/>
              </a:ext>
            </a:extLst>
          </p:cNvPr>
          <p:cNvSpPr txBox="1">
            <a:spLocks noChangeArrowheads="1"/>
          </p:cNvSpPr>
          <p:nvPr/>
        </p:nvSpPr>
        <p:spPr bwMode="auto">
          <a:xfrm>
            <a:off x="5202524" y="905025"/>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（２）切れ目のない相談体制の構築</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3" name="テキスト ボックス 287">
            <a:extLst>
              <a:ext uri="{FF2B5EF4-FFF2-40B4-BE49-F238E27FC236}">
                <a16:creationId xmlns:a16="http://schemas.microsoft.com/office/drawing/2014/main" id="{A31690C1-4801-8ACB-90D9-E5001BEEB542}"/>
              </a:ext>
            </a:extLst>
          </p:cNvPr>
          <p:cNvSpPr txBox="1">
            <a:spLocks noChangeArrowheads="1"/>
          </p:cNvSpPr>
          <p:nvPr/>
        </p:nvSpPr>
        <p:spPr bwMode="auto">
          <a:xfrm>
            <a:off x="5203458" y="1186240"/>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（３）切れ目のない医療の提供</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4" name="直線コネクタ 93">
            <a:extLst>
              <a:ext uri="{FF2B5EF4-FFF2-40B4-BE49-F238E27FC236}">
                <a16:creationId xmlns:a16="http://schemas.microsoft.com/office/drawing/2014/main" id="{52AAAD80-79B8-C6F7-086B-FBB8FED49133}"/>
              </a:ext>
            </a:extLst>
          </p:cNvPr>
          <p:cNvCxnSpPr>
            <a:cxnSpLocks noChangeShapeType="1"/>
          </p:cNvCxnSpPr>
          <p:nvPr/>
        </p:nvCxnSpPr>
        <p:spPr bwMode="auto">
          <a:xfrm>
            <a:off x="4856315" y="1619037"/>
            <a:ext cx="46672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95" name="テキスト ボックス 285">
            <a:extLst>
              <a:ext uri="{FF2B5EF4-FFF2-40B4-BE49-F238E27FC236}">
                <a16:creationId xmlns:a16="http://schemas.microsoft.com/office/drawing/2014/main" id="{9393ABEC-67EE-D9CE-C33A-862A18E441E6}"/>
              </a:ext>
            </a:extLst>
          </p:cNvPr>
          <p:cNvSpPr txBox="1">
            <a:spLocks noChangeArrowheads="1"/>
          </p:cNvSpPr>
          <p:nvPr/>
        </p:nvSpPr>
        <p:spPr bwMode="auto">
          <a:xfrm>
            <a:off x="5199950" y="2029885"/>
            <a:ext cx="3291070" cy="360668"/>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（６）児童虐待防止対策と社会的養護の推進及び</a:t>
            </a:r>
            <a:br>
              <a:rPr lang="en-US" sz="1000" kern="100" dirty="0">
                <a:effectLst/>
                <a:latin typeface="Century" panose="02040604050505020304" pitchFamily="18" charset="0"/>
                <a:ea typeface="BIZ UDゴシック" panose="020B0400000000000000" pitchFamily="49" charset="-128"/>
                <a:cs typeface="Times New Roman" panose="02020603050405020304" pitchFamily="18" charset="0"/>
              </a:rPr>
            </a:b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ヤングケアラーへの支援</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6" name="直線コネクタ 95">
            <a:extLst>
              <a:ext uri="{FF2B5EF4-FFF2-40B4-BE49-F238E27FC236}">
                <a16:creationId xmlns:a16="http://schemas.microsoft.com/office/drawing/2014/main" id="{AF22A97D-6268-E07A-A649-46F80CB2D331}"/>
              </a:ext>
            </a:extLst>
          </p:cNvPr>
          <p:cNvCxnSpPr>
            <a:cxnSpLocks noChangeShapeType="1"/>
          </p:cNvCxnSpPr>
          <p:nvPr/>
        </p:nvCxnSpPr>
        <p:spPr bwMode="auto">
          <a:xfrm>
            <a:off x="2721304" y="1619037"/>
            <a:ext cx="2231696"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97" name="テキスト ボックス 260">
            <a:extLst>
              <a:ext uri="{FF2B5EF4-FFF2-40B4-BE49-F238E27FC236}">
                <a16:creationId xmlns:a16="http://schemas.microsoft.com/office/drawing/2014/main" id="{E103EF33-9936-00B5-3DAE-8345EE436AAE}"/>
              </a:ext>
            </a:extLst>
          </p:cNvPr>
          <p:cNvSpPr txBox="1">
            <a:spLocks noChangeArrowheads="1"/>
          </p:cNvSpPr>
          <p:nvPr/>
        </p:nvSpPr>
        <p:spPr bwMode="auto">
          <a:xfrm>
            <a:off x="5205141" y="3290653"/>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（２）質の高い幼児教育及び保育の提供体制の充実</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8" name="テキスト ボックス 278">
            <a:extLst>
              <a:ext uri="{FF2B5EF4-FFF2-40B4-BE49-F238E27FC236}">
                <a16:creationId xmlns:a16="http://schemas.microsoft.com/office/drawing/2014/main" id="{4448923D-1CF7-C7E4-93D8-32536E389684}"/>
              </a:ext>
            </a:extLst>
          </p:cNvPr>
          <p:cNvSpPr txBox="1">
            <a:spLocks noChangeArrowheads="1"/>
          </p:cNvSpPr>
          <p:nvPr/>
        </p:nvSpPr>
        <p:spPr bwMode="auto">
          <a:xfrm>
            <a:off x="5202056" y="1467455"/>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（４）障害児支援・医療的ケア児等への支援</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00" name="直線コネクタ 99">
            <a:extLst>
              <a:ext uri="{FF2B5EF4-FFF2-40B4-BE49-F238E27FC236}">
                <a16:creationId xmlns:a16="http://schemas.microsoft.com/office/drawing/2014/main" id="{8F9DBACB-6921-2274-9877-9BC47FBB7AE7}"/>
              </a:ext>
            </a:extLst>
          </p:cNvPr>
          <p:cNvCxnSpPr>
            <a:cxnSpLocks noChangeShapeType="1"/>
          </p:cNvCxnSpPr>
          <p:nvPr/>
        </p:nvCxnSpPr>
        <p:spPr bwMode="auto">
          <a:xfrm>
            <a:off x="2721304" y="1619037"/>
            <a:ext cx="0" cy="432847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1" name="テキスト ボックス 272">
            <a:extLst>
              <a:ext uri="{FF2B5EF4-FFF2-40B4-BE49-F238E27FC236}">
                <a16:creationId xmlns:a16="http://schemas.microsoft.com/office/drawing/2014/main" id="{33B2539B-52F9-E6EC-824E-B09475F14460}"/>
              </a:ext>
            </a:extLst>
          </p:cNvPr>
          <p:cNvSpPr txBox="1">
            <a:spLocks noChangeArrowheads="1"/>
          </p:cNvSpPr>
          <p:nvPr/>
        </p:nvSpPr>
        <p:spPr bwMode="auto">
          <a:xfrm>
            <a:off x="1293412" y="1264953"/>
            <a:ext cx="1132406" cy="5499913"/>
          </a:xfrm>
          <a:prstGeom prst="roundRect">
            <a:avLst>
              <a:gd name="adj" fmla="val 5723"/>
            </a:avLst>
          </a:prstGeom>
          <a:solidFill>
            <a:schemeClr val="tx2">
              <a:lumMod val="50000"/>
              <a:lumOff val="50000"/>
            </a:schemeClr>
          </a:solidFill>
          <a:ln w="12700">
            <a:noFill/>
            <a:miter lim="800000"/>
            <a:headEnd/>
            <a:tailEnd/>
          </a:ln>
          <a:effectLst/>
        </p:spPr>
        <p:txBody>
          <a:bodyPr rot="0" vert="eaVert" wrap="square" lIns="0" tIns="0" rIns="0" bIns="0" anchor="ctr" anchorCtr="0" upright="1">
            <a:noAutofit/>
          </a:bodyPr>
          <a:lstStyle/>
          <a:p>
            <a:pPr indent="609600">
              <a:lnSpc>
                <a:spcPts val="2400"/>
              </a:lnSpc>
            </a:pPr>
            <a:r>
              <a:rPr lang="ja-JP" sz="1600" b="1" kern="100" dirty="0">
                <a:effectLst/>
                <a:latin typeface="Century" panose="02040604050505020304" pitchFamily="18" charset="0"/>
                <a:ea typeface="BIZ UDゴシック" panose="020B0400000000000000" pitchFamily="49" charset="-128"/>
                <a:cs typeface="Times New Roman" panose="02020603050405020304" pitchFamily="18" charset="0"/>
              </a:rPr>
              <a:t>すべてのこどもが　自分らしく</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625600">
              <a:lnSpc>
                <a:spcPts val="2400"/>
              </a:lnSpc>
            </a:pPr>
            <a:r>
              <a:rPr lang="ja-JP" sz="1600" b="1" kern="100" dirty="0">
                <a:effectLst/>
                <a:latin typeface="Century" panose="02040604050505020304" pitchFamily="18" charset="0"/>
                <a:ea typeface="BIZ UDゴシック" panose="020B0400000000000000" pitchFamily="49" charset="-128"/>
                <a:cs typeface="Times New Roman" panose="02020603050405020304" pitchFamily="18" charset="0"/>
              </a:rPr>
              <a:t>豊かな自然とともに育つ</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2400"/>
              </a:lnSpc>
            </a:pPr>
            <a:r>
              <a:rPr lang="ja-JP" altLang="en-US" sz="1600" b="1" kern="100" dirty="0">
                <a:latin typeface="Century" panose="02040604050505020304" pitchFamily="18" charset="0"/>
                <a:ea typeface="BIZ UDゴシック" panose="020B0400000000000000" pitchFamily="49" charset="-128"/>
                <a:cs typeface="Times New Roman" panose="02020603050405020304" pitchFamily="18" charset="0"/>
              </a:rPr>
              <a:t>　　　　　　　　　　　　　</a:t>
            </a:r>
            <a:r>
              <a:rPr lang="ja-JP" sz="1600" b="1" kern="100" dirty="0">
                <a:effectLst/>
                <a:latin typeface="Century" panose="02040604050505020304" pitchFamily="18" charset="0"/>
                <a:ea typeface="BIZ UDゴシック" panose="020B0400000000000000" pitchFamily="49" charset="-128"/>
                <a:cs typeface="Times New Roman" panose="02020603050405020304" pitchFamily="18" charset="0"/>
              </a:rPr>
              <a:t>あったかいまち　みうら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2" name="テキスト ボックス 274">
            <a:extLst>
              <a:ext uri="{FF2B5EF4-FFF2-40B4-BE49-F238E27FC236}">
                <a16:creationId xmlns:a16="http://schemas.microsoft.com/office/drawing/2014/main" id="{383F5F85-C155-D67F-E724-CCBAA3759E83}"/>
              </a:ext>
            </a:extLst>
          </p:cNvPr>
          <p:cNvSpPr txBox="1">
            <a:spLocks noChangeArrowheads="1"/>
          </p:cNvSpPr>
          <p:nvPr/>
        </p:nvSpPr>
        <p:spPr bwMode="auto">
          <a:xfrm>
            <a:off x="5203503" y="2404673"/>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（７）多様な遊びや体験、活躍ができる機会づくり</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4" name="テキスト ボックス 267">
            <a:extLst>
              <a:ext uri="{FF2B5EF4-FFF2-40B4-BE49-F238E27FC236}">
                <a16:creationId xmlns:a16="http://schemas.microsoft.com/office/drawing/2014/main" id="{879395CB-51F3-1695-2144-3FC286F38234}"/>
              </a:ext>
            </a:extLst>
          </p:cNvPr>
          <p:cNvSpPr txBox="1">
            <a:spLocks noChangeArrowheads="1"/>
          </p:cNvSpPr>
          <p:nvPr/>
        </p:nvSpPr>
        <p:spPr bwMode="auto">
          <a:xfrm>
            <a:off x="5198312" y="3000971"/>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（１）こどもや母親の健康の確保</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7" name="テキスト ボックス 280">
            <a:extLst>
              <a:ext uri="{FF2B5EF4-FFF2-40B4-BE49-F238E27FC236}">
                <a16:creationId xmlns:a16="http://schemas.microsoft.com/office/drawing/2014/main" id="{731CA059-65E7-B73D-47CF-80B494BBAB70}"/>
              </a:ext>
            </a:extLst>
          </p:cNvPr>
          <p:cNvSpPr txBox="1">
            <a:spLocks noChangeArrowheads="1"/>
          </p:cNvSpPr>
          <p:nvPr/>
        </p:nvSpPr>
        <p:spPr bwMode="auto">
          <a:xfrm>
            <a:off x="3770325" y="2838543"/>
            <a:ext cx="717445" cy="565482"/>
          </a:xfrm>
          <a:prstGeom prst="roundRect">
            <a:avLst>
              <a:gd name="adj" fmla="val 3510"/>
            </a:avLst>
          </a:prstGeom>
          <a:solidFill>
            <a:schemeClr val="accent1">
              <a:lumMod val="60000"/>
              <a:lumOff val="40000"/>
            </a:schemeClr>
          </a:solidFill>
          <a:ln w="9525">
            <a:solidFill>
              <a:srgbClr val="808080"/>
            </a:solidFill>
            <a:miter lim="800000"/>
            <a:headEnd/>
            <a:tailEnd/>
          </a:ln>
          <a:effectLst/>
        </p:spPr>
        <p:txBody>
          <a:bodyPr rot="0" vert="eaVert" wrap="square" lIns="0" tIns="0" rIns="0" bIns="0" anchor="ctr" anchorCtr="0" upright="1">
            <a:noAutofit/>
          </a:bodyPr>
          <a:lstStyle/>
          <a:p>
            <a:pPr marL="66675" marR="66675" algn="ctr">
              <a:lnSpc>
                <a:spcPts val="1300"/>
              </a:lnSpc>
              <a:spcAft>
                <a:spcPts val="0"/>
              </a:spcAft>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妊娠前から</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 marR="66675" algn="ctr">
              <a:lnSpc>
                <a:spcPts val="1300"/>
              </a:lnSpc>
              <a:spcAft>
                <a:spcPts val="0"/>
              </a:spcAft>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幼児期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8" name="テキスト ボックス 279">
            <a:extLst>
              <a:ext uri="{FF2B5EF4-FFF2-40B4-BE49-F238E27FC236}">
                <a16:creationId xmlns:a16="http://schemas.microsoft.com/office/drawing/2014/main" id="{4485C375-7417-AB9B-2788-B3C6D419B28C}"/>
              </a:ext>
            </a:extLst>
          </p:cNvPr>
          <p:cNvSpPr txBox="1">
            <a:spLocks noChangeArrowheads="1"/>
          </p:cNvSpPr>
          <p:nvPr/>
        </p:nvSpPr>
        <p:spPr bwMode="auto">
          <a:xfrm>
            <a:off x="3770325" y="3495574"/>
            <a:ext cx="717445" cy="1066468"/>
          </a:xfrm>
          <a:prstGeom prst="roundRect">
            <a:avLst>
              <a:gd name="adj" fmla="val 3510"/>
            </a:avLst>
          </a:prstGeom>
          <a:solidFill>
            <a:schemeClr val="accent1">
              <a:lumMod val="60000"/>
              <a:lumOff val="40000"/>
            </a:schemeClr>
          </a:solidFill>
          <a:ln w="9525">
            <a:solidFill>
              <a:srgbClr val="808080"/>
            </a:solidFill>
            <a:miter lim="800000"/>
            <a:headEnd/>
            <a:tailEnd/>
          </a:ln>
          <a:effectLst/>
        </p:spPr>
        <p:txBody>
          <a:bodyPr rot="0" vert="eaVert" wrap="square" lIns="0" tIns="0" rIns="0" bIns="0" anchor="ctr" anchorCtr="0" upright="1">
            <a:noAutofit/>
          </a:bodyPr>
          <a:lstStyle/>
          <a:p>
            <a:pPr marL="320675" marR="66675" indent="-254000" algn="ctr">
              <a:lnSpc>
                <a:spcPts val="1300"/>
              </a:lnSpc>
              <a:spcAft>
                <a:spcPts val="0"/>
              </a:spcAft>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学童期・思春期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テキスト ボックス 260">
            <a:extLst>
              <a:ext uri="{FF2B5EF4-FFF2-40B4-BE49-F238E27FC236}">
                <a16:creationId xmlns:a16="http://schemas.microsoft.com/office/drawing/2014/main" id="{F567FFF6-8E85-33F0-3438-07CE799AB90E}"/>
              </a:ext>
            </a:extLst>
          </p:cNvPr>
          <p:cNvSpPr txBox="1">
            <a:spLocks noChangeArrowheads="1"/>
          </p:cNvSpPr>
          <p:nvPr/>
        </p:nvSpPr>
        <p:spPr bwMode="auto">
          <a:xfrm>
            <a:off x="5195972" y="394371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（２）放課後児童の居場所の確保</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0" name="テキスト ボックス 260">
            <a:extLst>
              <a:ext uri="{FF2B5EF4-FFF2-40B4-BE49-F238E27FC236}">
                <a16:creationId xmlns:a16="http://schemas.microsoft.com/office/drawing/2014/main" id="{5903735F-A6C0-1A7B-E86B-3493C3C49519}"/>
              </a:ext>
            </a:extLst>
          </p:cNvPr>
          <p:cNvSpPr txBox="1">
            <a:spLocks noChangeArrowheads="1"/>
          </p:cNvSpPr>
          <p:nvPr/>
        </p:nvSpPr>
        <p:spPr bwMode="auto">
          <a:xfrm>
            <a:off x="5196440" y="423316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（３）思春期保健対策の充実</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1" name="テキスト ボックス 260">
            <a:extLst>
              <a:ext uri="{FF2B5EF4-FFF2-40B4-BE49-F238E27FC236}">
                <a16:creationId xmlns:a16="http://schemas.microsoft.com/office/drawing/2014/main" id="{934CB062-3B58-0BDA-EF8B-EC066CA37A60}"/>
              </a:ext>
            </a:extLst>
          </p:cNvPr>
          <p:cNvSpPr txBox="1">
            <a:spLocks noChangeArrowheads="1"/>
          </p:cNvSpPr>
          <p:nvPr/>
        </p:nvSpPr>
        <p:spPr bwMode="auto">
          <a:xfrm>
            <a:off x="5196908" y="510151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（２）出会いや結婚の支援</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7" name="直線コネクタ 116">
            <a:extLst>
              <a:ext uri="{FF2B5EF4-FFF2-40B4-BE49-F238E27FC236}">
                <a16:creationId xmlns:a16="http://schemas.microsoft.com/office/drawing/2014/main" id="{89CC78AC-0541-C17D-6719-67E9DD7C7ED7}"/>
              </a:ext>
            </a:extLst>
          </p:cNvPr>
          <p:cNvCxnSpPr>
            <a:cxnSpLocks noChangeShapeType="1"/>
          </p:cNvCxnSpPr>
          <p:nvPr/>
        </p:nvCxnSpPr>
        <p:spPr bwMode="auto">
          <a:xfrm>
            <a:off x="4756832" y="1881504"/>
            <a:ext cx="57023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12" name="テキスト ボックス 285">
            <a:extLst>
              <a:ext uri="{FF2B5EF4-FFF2-40B4-BE49-F238E27FC236}">
                <a16:creationId xmlns:a16="http://schemas.microsoft.com/office/drawing/2014/main" id="{A14385B4-3CBD-FC2A-B05C-C054BDFEB170}"/>
              </a:ext>
            </a:extLst>
          </p:cNvPr>
          <p:cNvSpPr txBox="1">
            <a:spLocks noChangeArrowheads="1"/>
          </p:cNvSpPr>
          <p:nvPr/>
        </p:nvSpPr>
        <p:spPr bwMode="auto">
          <a:xfrm>
            <a:off x="5200652" y="481206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（１）若者を支える支援体制の充実</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3" name="テキスト ボックス 260">
            <a:extLst>
              <a:ext uri="{FF2B5EF4-FFF2-40B4-BE49-F238E27FC236}">
                <a16:creationId xmlns:a16="http://schemas.microsoft.com/office/drawing/2014/main" id="{E287AB61-3AEC-5D6E-4D7B-B645B83F14CB}"/>
              </a:ext>
            </a:extLst>
          </p:cNvPr>
          <p:cNvSpPr txBox="1">
            <a:spLocks noChangeArrowheads="1"/>
          </p:cNvSpPr>
          <p:nvPr/>
        </p:nvSpPr>
        <p:spPr bwMode="auto">
          <a:xfrm>
            <a:off x="5197376" y="539096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（１）経済的な負担軽減の支援の推進</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4" name="テキスト ボックス 260">
            <a:extLst>
              <a:ext uri="{FF2B5EF4-FFF2-40B4-BE49-F238E27FC236}">
                <a16:creationId xmlns:a16="http://schemas.microsoft.com/office/drawing/2014/main" id="{003C6829-30C6-601A-54FB-A235D2156885}"/>
              </a:ext>
            </a:extLst>
          </p:cNvPr>
          <p:cNvSpPr txBox="1">
            <a:spLocks noChangeArrowheads="1"/>
          </p:cNvSpPr>
          <p:nvPr/>
        </p:nvSpPr>
        <p:spPr bwMode="auto">
          <a:xfrm>
            <a:off x="5197844" y="568041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（２）家庭や地域の子育て力の向上</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5" name="テキスト ボックス 260">
            <a:extLst>
              <a:ext uri="{FF2B5EF4-FFF2-40B4-BE49-F238E27FC236}">
                <a16:creationId xmlns:a16="http://schemas.microsoft.com/office/drawing/2014/main" id="{15A62DC3-6D6A-0D3D-0304-E6AA2FF7625C}"/>
              </a:ext>
            </a:extLst>
          </p:cNvPr>
          <p:cNvSpPr txBox="1">
            <a:spLocks noChangeArrowheads="1"/>
          </p:cNvSpPr>
          <p:nvPr/>
        </p:nvSpPr>
        <p:spPr bwMode="auto">
          <a:xfrm>
            <a:off x="5198312" y="596986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（３）就業生活と家庭生活の両立の推進</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6" name="テキスト ボックス 260">
            <a:extLst>
              <a:ext uri="{FF2B5EF4-FFF2-40B4-BE49-F238E27FC236}">
                <a16:creationId xmlns:a16="http://schemas.microsoft.com/office/drawing/2014/main" id="{B3504150-19C0-BC77-F59A-80114260BF87}"/>
              </a:ext>
            </a:extLst>
          </p:cNvPr>
          <p:cNvSpPr txBox="1">
            <a:spLocks noChangeArrowheads="1"/>
          </p:cNvSpPr>
          <p:nvPr/>
        </p:nvSpPr>
        <p:spPr bwMode="auto">
          <a:xfrm>
            <a:off x="5198780" y="6259314"/>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（４）ひとり親家庭の自立支援の推進</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8" name="直線コネクタ 117">
            <a:extLst>
              <a:ext uri="{FF2B5EF4-FFF2-40B4-BE49-F238E27FC236}">
                <a16:creationId xmlns:a16="http://schemas.microsoft.com/office/drawing/2014/main" id="{E7CF78A5-96A7-0F5F-3061-420D9EDD1F5E}"/>
              </a:ext>
            </a:extLst>
          </p:cNvPr>
          <p:cNvCxnSpPr>
            <a:cxnSpLocks noChangeShapeType="1"/>
          </p:cNvCxnSpPr>
          <p:nvPr/>
        </p:nvCxnSpPr>
        <p:spPr bwMode="auto">
          <a:xfrm>
            <a:off x="4758948" y="2812626"/>
            <a:ext cx="58229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19" name="直線コネクタ 118">
            <a:extLst>
              <a:ext uri="{FF2B5EF4-FFF2-40B4-BE49-F238E27FC236}">
                <a16:creationId xmlns:a16="http://schemas.microsoft.com/office/drawing/2014/main" id="{27CA4AAE-21DA-47CC-177C-77AA01C21074}"/>
              </a:ext>
            </a:extLst>
          </p:cNvPr>
          <p:cNvCxnSpPr>
            <a:cxnSpLocks noChangeShapeType="1"/>
          </p:cNvCxnSpPr>
          <p:nvPr/>
        </p:nvCxnSpPr>
        <p:spPr bwMode="auto">
          <a:xfrm>
            <a:off x="4754715" y="3071283"/>
            <a:ext cx="0" cy="309457"/>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0" name="テキスト ボックス 262">
            <a:extLst>
              <a:ext uri="{FF2B5EF4-FFF2-40B4-BE49-F238E27FC236}">
                <a16:creationId xmlns:a16="http://schemas.microsoft.com/office/drawing/2014/main" id="{8EB7831F-579F-373D-6784-5BB92BEDB43B}"/>
              </a:ext>
            </a:extLst>
          </p:cNvPr>
          <p:cNvSpPr txBox="1">
            <a:spLocks noChangeArrowheads="1"/>
          </p:cNvSpPr>
          <p:nvPr/>
        </p:nvSpPr>
        <p:spPr bwMode="auto">
          <a:xfrm>
            <a:off x="2914636" y="1271905"/>
            <a:ext cx="1576202" cy="1483610"/>
          </a:xfrm>
          <a:prstGeom prst="roundRect">
            <a:avLst>
              <a:gd name="adj" fmla="val 3510"/>
            </a:avLst>
          </a:prstGeom>
          <a:solidFill>
            <a:schemeClr val="accent1">
              <a:lumMod val="60000"/>
              <a:lumOff val="40000"/>
            </a:schemeClr>
          </a:solidFill>
          <a:ln w="9525">
            <a:solidFill>
              <a:srgbClr val="808080"/>
            </a:solidFill>
            <a:miter lim="800000"/>
            <a:headEnd/>
            <a:tailEnd/>
          </a:ln>
          <a:effectLst/>
        </p:spPr>
        <p:txBody>
          <a:bodyPr rot="0" vert="eaVert" wrap="square" lIns="0" tIns="0" rIns="0" bIns="0" anchor="ctr" anchorCtr="0" upright="1">
            <a:noAutofit/>
          </a:bodyPr>
          <a:lstStyle/>
          <a:p>
            <a:pPr marL="371475" marR="66675" indent="-304800">
              <a:lnSpc>
                <a:spcPts val="1300"/>
              </a:lnSpc>
              <a:spcAft>
                <a:spcPts val="0"/>
              </a:spcAft>
            </a:pPr>
            <a:r>
              <a:rPr lang="ja-JP" sz="1200" kern="100" dirty="0">
                <a:effectLst/>
                <a:latin typeface="Century" panose="02040604050505020304" pitchFamily="18" charset="0"/>
                <a:ea typeface="BIZ UDゴシック" panose="020B0400000000000000" pitchFamily="49" charset="-128"/>
                <a:cs typeface="Times New Roman" panose="02020603050405020304" pitchFamily="18" charset="0"/>
              </a:rPr>
              <a:t>１　こどもの視点に立ち、すべてのこどもが健やかに育つよう環境を整備します。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21" name="直線コネクタ 120">
            <a:extLst>
              <a:ext uri="{FF2B5EF4-FFF2-40B4-BE49-F238E27FC236}">
                <a16:creationId xmlns:a16="http://schemas.microsoft.com/office/drawing/2014/main" id="{38286F19-D522-064D-D4C8-177057BD9B64}"/>
              </a:ext>
            </a:extLst>
          </p:cNvPr>
          <p:cNvCxnSpPr>
            <a:cxnSpLocks noChangeShapeType="1"/>
          </p:cNvCxnSpPr>
          <p:nvPr/>
        </p:nvCxnSpPr>
        <p:spPr bwMode="auto">
          <a:xfrm>
            <a:off x="4754715" y="3704950"/>
            <a:ext cx="538480"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2" name="直線コネクタ 121">
            <a:extLst>
              <a:ext uri="{FF2B5EF4-FFF2-40B4-BE49-F238E27FC236}">
                <a16:creationId xmlns:a16="http://schemas.microsoft.com/office/drawing/2014/main" id="{8CCCE183-DE60-E175-4B30-7BA49AF62B69}"/>
              </a:ext>
            </a:extLst>
          </p:cNvPr>
          <p:cNvCxnSpPr>
            <a:cxnSpLocks noChangeShapeType="1"/>
          </p:cNvCxnSpPr>
          <p:nvPr/>
        </p:nvCxnSpPr>
        <p:spPr bwMode="auto">
          <a:xfrm>
            <a:off x="4754715" y="3704950"/>
            <a:ext cx="0" cy="935989"/>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3" name="テキスト ボックス 285">
            <a:extLst>
              <a:ext uri="{FF2B5EF4-FFF2-40B4-BE49-F238E27FC236}">
                <a16:creationId xmlns:a16="http://schemas.microsoft.com/office/drawing/2014/main" id="{1D6D594B-105C-285B-CA63-386CED39F1C2}"/>
              </a:ext>
            </a:extLst>
          </p:cNvPr>
          <p:cNvSpPr txBox="1">
            <a:spLocks noChangeArrowheads="1"/>
          </p:cNvSpPr>
          <p:nvPr/>
        </p:nvSpPr>
        <p:spPr bwMode="auto">
          <a:xfrm>
            <a:off x="5201120" y="3588802"/>
            <a:ext cx="3291070" cy="332559"/>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（１）次代の親となるこどもの生きる力を育成する</a:t>
            </a:r>
            <a:br>
              <a:rPr lang="en-US" alt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b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学校の教育環境の整備</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24" name="直線コネクタ 123">
            <a:extLst>
              <a:ext uri="{FF2B5EF4-FFF2-40B4-BE49-F238E27FC236}">
                <a16:creationId xmlns:a16="http://schemas.microsoft.com/office/drawing/2014/main" id="{9FB965E0-46E6-E45E-C9EA-912723ECF179}"/>
              </a:ext>
            </a:extLst>
          </p:cNvPr>
          <p:cNvCxnSpPr>
            <a:cxnSpLocks noChangeShapeType="1"/>
          </p:cNvCxnSpPr>
          <p:nvPr/>
        </p:nvCxnSpPr>
        <p:spPr bwMode="auto">
          <a:xfrm>
            <a:off x="4758525" y="4901603"/>
            <a:ext cx="0" cy="28904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5" name="直線コネクタ 124">
            <a:extLst>
              <a:ext uri="{FF2B5EF4-FFF2-40B4-BE49-F238E27FC236}">
                <a16:creationId xmlns:a16="http://schemas.microsoft.com/office/drawing/2014/main" id="{ECFA81B4-C407-2680-D527-0B7B03979492}"/>
              </a:ext>
            </a:extLst>
          </p:cNvPr>
          <p:cNvCxnSpPr>
            <a:cxnSpLocks noChangeShapeType="1"/>
          </p:cNvCxnSpPr>
          <p:nvPr/>
        </p:nvCxnSpPr>
        <p:spPr bwMode="auto">
          <a:xfrm>
            <a:off x="4754715" y="5495301"/>
            <a:ext cx="0" cy="88062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6" name="直線コネクタ 125">
            <a:extLst>
              <a:ext uri="{FF2B5EF4-FFF2-40B4-BE49-F238E27FC236}">
                <a16:creationId xmlns:a16="http://schemas.microsoft.com/office/drawing/2014/main" id="{47873542-BB73-D53C-B583-486C3D97C507}"/>
              </a:ext>
            </a:extLst>
          </p:cNvPr>
          <p:cNvCxnSpPr>
            <a:cxnSpLocks noChangeShapeType="1"/>
          </p:cNvCxnSpPr>
          <p:nvPr/>
        </p:nvCxnSpPr>
        <p:spPr bwMode="auto">
          <a:xfrm>
            <a:off x="3070695" y="5054003"/>
            <a:ext cx="1685925"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28" name="テキスト ボックス 290">
            <a:extLst>
              <a:ext uri="{FF2B5EF4-FFF2-40B4-BE49-F238E27FC236}">
                <a16:creationId xmlns:a16="http://schemas.microsoft.com/office/drawing/2014/main" id="{66AF809E-DAF9-B91B-0A2E-9722EEF376F5}"/>
              </a:ext>
            </a:extLst>
          </p:cNvPr>
          <p:cNvSpPr txBox="1">
            <a:spLocks noChangeArrowheads="1"/>
          </p:cNvSpPr>
          <p:nvPr/>
        </p:nvSpPr>
        <p:spPr bwMode="auto">
          <a:xfrm>
            <a:off x="1538088" y="1046162"/>
            <a:ext cx="979170" cy="236855"/>
          </a:xfrm>
          <a:prstGeom prst="roundRect">
            <a:avLst>
              <a:gd name="adj" fmla="val 4807"/>
            </a:avLst>
          </a:prstGeom>
          <a:noFill/>
          <a:ln w="6350">
            <a:noFill/>
            <a:miter lim="800000"/>
            <a:headEnd/>
            <a:tailEnd/>
          </a:ln>
          <a:effectLst/>
        </p:spPr>
        <p:txBody>
          <a:bodyPr rot="0" vert="horz" wrap="square" lIns="0" tIns="0" rIns="0" bIns="0" anchor="ctr" anchorCtr="0" upright="1">
            <a:noAutofit/>
          </a:bodyPr>
          <a:lstStyle/>
          <a:p>
            <a:pPr marL="447675" indent="-381000" algn="ctr">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【基本理念】</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9" name="テキスト ボックス 290">
            <a:extLst>
              <a:ext uri="{FF2B5EF4-FFF2-40B4-BE49-F238E27FC236}">
                <a16:creationId xmlns:a16="http://schemas.microsoft.com/office/drawing/2014/main" id="{66CA2050-69C6-1C73-76F5-38B072826E66}"/>
              </a:ext>
            </a:extLst>
          </p:cNvPr>
          <p:cNvSpPr txBox="1">
            <a:spLocks noChangeArrowheads="1"/>
          </p:cNvSpPr>
          <p:nvPr/>
        </p:nvSpPr>
        <p:spPr bwMode="auto">
          <a:xfrm>
            <a:off x="2963663" y="1046162"/>
            <a:ext cx="979170" cy="236855"/>
          </a:xfrm>
          <a:prstGeom prst="roundRect">
            <a:avLst>
              <a:gd name="adj" fmla="val 4807"/>
            </a:avLst>
          </a:prstGeom>
          <a:noFill/>
          <a:ln w="6350">
            <a:noFill/>
            <a:miter lim="800000"/>
            <a:headEnd/>
            <a:tailEnd/>
          </a:ln>
          <a:effectLst/>
        </p:spPr>
        <p:txBody>
          <a:bodyPr rot="0" vert="horz" wrap="square" lIns="0" tIns="0" rIns="0" bIns="0" anchor="ctr" anchorCtr="0" upright="1">
            <a:noAutofit/>
          </a:bodyPr>
          <a:lstStyle/>
          <a:p>
            <a:pPr marL="447675" indent="-381000" algn="ctr">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【基本目標】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0" name="テキスト ボックス 290">
            <a:extLst>
              <a:ext uri="{FF2B5EF4-FFF2-40B4-BE49-F238E27FC236}">
                <a16:creationId xmlns:a16="http://schemas.microsoft.com/office/drawing/2014/main" id="{0A06C161-8048-AE03-EA98-209EACAB5CF6}"/>
              </a:ext>
            </a:extLst>
          </p:cNvPr>
          <p:cNvSpPr txBox="1">
            <a:spLocks noChangeArrowheads="1"/>
          </p:cNvSpPr>
          <p:nvPr/>
        </p:nvSpPr>
        <p:spPr bwMode="auto">
          <a:xfrm>
            <a:off x="6357070" y="385127"/>
            <a:ext cx="979170" cy="236855"/>
          </a:xfrm>
          <a:prstGeom prst="roundRect">
            <a:avLst>
              <a:gd name="adj" fmla="val 4807"/>
            </a:avLst>
          </a:prstGeom>
          <a:noFill/>
          <a:ln w="6350">
            <a:noFill/>
            <a:miter lim="800000"/>
            <a:headEnd/>
            <a:tailEnd/>
          </a:ln>
          <a:effectLst/>
        </p:spPr>
        <p:txBody>
          <a:bodyPr rot="0" vert="horz" wrap="square" lIns="0" tIns="0" rIns="0" bIns="0" anchor="ctr" anchorCtr="0" upright="1">
            <a:noAutofit/>
          </a:bodyPr>
          <a:lstStyle/>
          <a:p>
            <a:pPr marL="447675" indent="-381000" algn="ctr">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【施策】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1" name="テキスト ボックス 260">
            <a:extLst>
              <a:ext uri="{FF2B5EF4-FFF2-40B4-BE49-F238E27FC236}">
                <a16:creationId xmlns:a16="http://schemas.microsoft.com/office/drawing/2014/main" id="{79C1AFC0-285F-62F9-4102-037D2FA1DC3D}"/>
              </a:ext>
            </a:extLst>
          </p:cNvPr>
          <p:cNvSpPr txBox="1">
            <a:spLocks noChangeArrowheads="1"/>
          </p:cNvSpPr>
          <p:nvPr/>
        </p:nvSpPr>
        <p:spPr bwMode="auto">
          <a:xfrm>
            <a:off x="5194568" y="4522616"/>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（４）いじめ・不登校への対応</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9" name="テキスト ボックス 277">
            <a:extLst>
              <a:ext uri="{FF2B5EF4-FFF2-40B4-BE49-F238E27FC236}">
                <a16:creationId xmlns:a16="http://schemas.microsoft.com/office/drawing/2014/main" id="{D10201BE-E07D-CD78-26A3-26BB81CA22C4}"/>
              </a:ext>
            </a:extLst>
          </p:cNvPr>
          <p:cNvSpPr txBox="1">
            <a:spLocks noChangeArrowheads="1"/>
          </p:cNvSpPr>
          <p:nvPr/>
        </p:nvSpPr>
        <p:spPr bwMode="auto">
          <a:xfrm>
            <a:off x="5199248" y="1748670"/>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marL="428625" indent="-361950">
              <a:lnSpc>
                <a:spcPts val="1100"/>
              </a:lnSpc>
            </a:pPr>
            <a:r>
              <a:rPr lang="ja-JP" sz="1000" kern="100">
                <a:effectLst/>
                <a:latin typeface="Century" panose="02040604050505020304" pitchFamily="18" charset="0"/>
                <a:ea typeface="BIZ UDゴシック" panose="020B0400000000000000" pitchFamily="49" charset="-128"/>
                <a:cs typeface="Times New Roman" panose="02020603050405020304" pitchFamily="18" charset="0"/>
              </a:rPr>
              <a:t>（５）こどもの貧困対策</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3" name="テキスト ボックス 273">
            <a:extLst>
              <a:ext uri="{FF2B5EF4-FFF2-40B4-BE49-F238E27FC236}">
                <a16:creationId xmlns:a16="http://schemas.microsoft.com/office/drawing/2014/main" id="{2A1D0E3D-C186-28F2-3865-21FD9FB7E8FF}"/>
              </a:ext>
            </a:extLst>
          </p:cNvPr>
          <p:cNvSpPr txBox="1">
            <a:spLocks noChangeArrowheads="1"/>
          </p:cNvSpPr>
          <p:nvPr/>
        </p:nvSpPr>
        <p:spPr bwMode="auto">
          <a:xfrm>
            <a:off x="5201588" y="2702822"/>
            <a:ext cx="3291070" cy="267095"/>
          </a:xfrm>
          <a:prstGeom prst="roundRect">
            <a:avLst>
              <a:gd name="adj" fmla="val 4807"/>
            </a:avLst>
          </a:prstGeom>
          <a:solidFill>
            <a:srgbClr val="FFFFFF"/>
          </a:solidFill>
          <a:ln w="6350">
            <a:solidFill>
              <a:srgbClr val="808080"/>
            </a:solidFill>
            <a:miter lim="800000"/>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rot="0" vert="horz" wrap="square" lIns="0" tIns="0" rIns="0" bIns="0" anchor="ctr" anchorCtr="0" upright="1">
            <a:noAutofit/>
          </a:bodyPr>
          <a:lstStyle/>
          <a:p>
            <a:pPr indent="60325">
              <a:lnSpc>
                <a:spcPts val="11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（８）安全・安心な環境づくり</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6" name="テキスト ボックス 281">
            <a:extLst>
              <a:ext uri="{FF2B5EF4-FFF2-40B4-BE49-F238E27FC236}">
                <a16:creationId xmlns:a16="http://schemas.microsoft.com/office/drawing/2014/main" id="{70C67D3C-8F51-23CA-F812-FD9C78077432}"/>
              </a:ext>
            </a:extLst>
          </p:cNvPr>
          <p:cNvSpPr txBox="1">
            <a:spLocks noChangeArrowheads="1"/>
          </p:cNvSpPr>
          <p:nvPr/>
        </p:nvSpPr>
        <p:spPr bwMode="auto">
          <a:xfrm>
            <a:off x="3763098" y="4682877"/>
            <a:ext cx="724672" cy="549892"/>
          </a:xfrm>
          <a:prstGeom prst="roundRect">
            <a:avLst>
              <a:gd name="adj" fmla="val 3510"/>
            </a:avLst>
          </a:prstGeom>
          <a:solidFill>
            <a:schemeClr val="accent1">
              <a:lumMod val="60000"/>
              <a:lumOff val="40000"/>
            </a:schemeClr>
          </a:solidFill>
          <a:ln w="9525">
            <a:solidFill>
              <a:srgbClr val="808080"/>
            </a:solidFill>
            <a:miter lim="800000"/>
            <a:headEnd/>
            <a:tailEnd/>
          </a:ln>
          <a:effectLst/>
        </p:spPr>
        <p:txBody>
          <a:bodyPr rot="0" vert="eaVert" wrap="square" lIns="0" tIns="0" rIns="0" bIns="0" anchor="ctr" anchorCtr="0" upright="1">
            <a:noAutofit/>
          </a:bodyPr>
          <a:lstStyle/>
          <a:p>
            <a:pPr marL="320675" marR="66675" indent="-254000" algn="ctr">
              <a:lnSpc>
                <a:spcPts val="1300"/>
              </a:lnSpc>
              <a:spcAft>
                <a:spcPts val="0"/>
              </a:spcAft>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青年期</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5" name="テキスト ボックス 283">
            <a:extLst>
              <a:ext uri="{FF2B5EF4-FFF2-40B4-BE49-F238E27FC236}">
                <a16:creationId xmlns:a16="http://schemas.microsoft.com/office/drawing/2014/main" id="{2FCFE409-BABF-AA94-E2B4-652CD03E1EA0}"/>
              </a:ext>
            </a:extLst>
          </p:cNvPr>
          <p:cNvSpPr txBox="1">
            <a:spLocks noChangeArrowheads="1"/>
          </p:cNvSpPr>
          <p:nvPr/>
        </p:nvSpPr>
        <p:spPr bwMode="auto">
          <a:xfrm>
            <a:off x="2888490" y="2837180"/>
            <a:ext cx="779227" cy="2401781"/>
          </a:xfrm>
          <a:prstGeom prst="roundRect">
            <a:avLst>
              <a:gd name="adj" fmla="val 3510"/>
            </a:avLst>
          </a:prstGeom>
          <a:solidFill>
            <a:schemeClr val="accent1">
              <a:lumMod val="60000"/>
              <a:lumOff val="40000"/>
            </a:schemeClr>
          </a:solidFill>
          <a:ln w="9525">
            <a:solidFill>
              <a:srgbClr val="808080"/>
            </a:solidFill>
            <a:miter lim="800000"/>
            <a:headEnd/>
            <a:tailEnd/>
          </a:ln>
          <a:effectLst/>
        </p:spPr>
        <p:txBody>
          <a:bodyPr rot="0" vert="eaVert" wrap="square" lIns="0" tIns="0" rIns="0" bIns="0" anchor="ctr" anchorCtr="0" upright="1">
            <a:noAutofit/>
          </a:bodyPr>
          <a:lstStyle/>
          <a:p>
            <a:pPr marL="371475" marR="66675" indent="-304800">
              <a:lnSpc>
                <a:spcPts val="1300"/>
              </a:lnSpc>
              <a:spcAft>
                <a:spcPts val="0"/>
              </a:spcAft>
            </a:pPr>
            <a:r>
              <a:rPr lang="ja-JP" sz="1200" kern="100" dirty="0">
                <a:effectLst/>
                <a:latin typeface="Century" panose="02040604050505020304" pitchFamily="18" charset="0"/>
                <a:ea typeface="BIZ UDゴシック" panose="020B0400000000000000" pitchFamily="49" charset="-128"/>
                <a:cs typeface="Times New Roman" panose="02020603050405020304" pitchFamily="18" charset="0"/>
              </a:rPr>
              <a:t>２　こどもが幸せを感じながら成長していけるようライフステージに応じた支援を行います。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1081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D1E2-670A-0946-D438-50C28B7707A0}"/>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9EF782B5-2A36-3C22-C4AC-06E7BB6BAB9B}"/>
              </a:ext>
            </a:extLst>
          </p:cNvPr>
          <p:cNvSpPr/>
          <p:nvPr/>
        </p:nvSpPr>
        <p:spPr>
          <a:xfrm>
            <a:off x="1238250" y="749595"/>
            <a:ext cx="7429500" cy="6339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solidFill>
                <a:prstClr val="white"/>
              </a:solidFill>
            </a:endParaRPr>
          </a:p>
        </p:txBody>
      </p:sp>
      <p:sp>
        <p:nvSpPr>
          <p:cNvPr id="7" name="スライド番号プレースホルダー 3">
            <a:extLst>
              <a:ext uri="{FF2B5EF4-FFF2-40B4-BE49-F238E27FC236}">
                <a16:creationId xmlns:a16="http://schemas.microsoft.com/office/drawing/2014/main" id="{25F904BB-B4AD-3E72-6E0D-88F581984608}"/>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8</a:t>
            </a:fld>
            <a:endParaRPr lang="ja-JP" altLang="en-US" noProof="1"/>
          </a:p>
        </p:txBody>
      </p:sp>
      <p:sp>
        <p:nvSpPr>
          <p:cNvPr id="6" name="Rectangle 46">
            <a:extLst>
              <a:ext uri="{FF2B5EF4-FFF2-40B4-BE49-F238E27FC236}">
                <a16:creationId xmlns:a16="http://schemas.microsoft.com/office/drawing/2014/main" id="{D0A9884D-A22B-8B3E-57D4-F7B735AF8600}"/>
              </a:ext>
            </a:extLst>
          </p:cNvPr>
          <p:cNvSpPr>
            <a:spLocks noChangeArrowheads="1"/>
          </p:cNvSpPr>
          <p:nvPr/>
        </p:nvSpPr>
        <p:spPr bwMode="auto">
          <a:xfrm>
            <a:off x="471637" y="2115173"/>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1800" dirty="0">
                <a:effectLst/>
                <a:ea typeface="BIZ UDゴシック" panose="020B0400000000000000" pitchFamily="49" charset="-128"/>
                <a:cs typeface="Times New Roman" panose="02020603050405020304" pitchFamily="18" charset="0"/>
              </a:rPr>
              <a:t>こども・若者の権利の保障</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74456954-A40B-5F0F-147F-CB09E3EBEE3E}"/>
              </a:ext>
            </a:extLst>
          </p:cNvPr>
          <p:cNvGraphicFramePr>
            <a:graphicFrameLocks noGrp="1"/>
          </p:cNvGraphicFramePr>
          <p:nvPr>
            <p:extLst>
              <p:ext uri="{D42A27DB-BD31-4B8C-83A1-F6EECF244321}">
                <p14:modId xmlns:p14="http://schemas.microsoft.com/office/powerpoint/2010/main" val="2958798955"/>
              </p:ext>
            </p:extLst>
          </p:nvPr>
        </p:nvGraphicFramePr>
        <p:xfrm>
          <a:off x="1537495" y="2792292"/>
          <a:ext cx="6604000" cy="1296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ja-JP" sz="1600" kern="100" dirty="0">
                          <a:effectLst/>
                          <a:latin typeface="BIZ UDゴシック" panose="020B0400000000000000" pitchFamily="49" charset="-128"/>
                          <a:ea typeface="BIZ UDゴシック" panose="020B0400000000000000" pitchFamily="49" charset="-128"/>
                        </a:rPr>
                        <a:t>１</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pPr>
                      <a:r>
                        <a:rPr lang="ja-JP" sz="1600" kern="100" dirty="0">
                          <a:effectLst/>
                          <a:latin typeface="BIZ UDゴシック" panose="020B0400000000000000" pitchFamily="49" charset="-128"/>
                          <a:ea typeface="BIZ UDゴシック" panose="020B0400000000000000" pitchFamily="49" charset="-128"/>
                        </a:rPr>
                        <a:t>こどもや若者の意見を聴く取組</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ja-JP" sz="1600" kern="100" dirty="0">
                          <a:effectLst/>
                          <a:latin typeface="BIZ UDゴシック" panose="020B0400000000000000" pitchFamily="49" charset="-128"/>
                          <a:ea typeface="BIZ UDゴシック" panose="020B0400000000000000" pitchFamily="49" charset="-128"/>
                        </a:rPr>
                        <a:t>２</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pPr>
                      <a:r>
                        <a:rPr lang="ja-JP" sz="1600" kern="100" dirty="0">
                          <a:effectLst/>
                          <a:latin typeface="BIZ UDゴシック" panose="020B0400000000000000" pitchFamily="49" charset="-128"/>
                          <a:ea typeface="BIZ UDゴシック" panose="020B0400000000000000" pitchFamily="49" charset="-128"/>
                        </a:rPr>
                        <a:t>こどもや若者の権利を守るための啓発活動の実施</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12858"/>
                  </a:ext>
                </a:extLst>
              </a:tr>
              <a:tr h="324000">
                <a:tc>
                  <a:txBody>
                    <a:bodyPr/>
                    <a:lstStyle/>
                    <a:p>
                      <a:pPr marL="0" indent="0" algn="ctr">
                        <a:lnSpc>
                          <a:spcPct val="100000"/>
                        </a:lnSpc>
                      </a:pPr>
                      <a:r>
                        <a:rPr lang="ja-JP" sz="1600" kern="100" dirty="0">
                          <a:effectLst/>
                          <a:latin typeface="BIZ UDゴシック" panose="020B0400000000000000" pitchFamily="49" charset="-128"/>
                          <a:ea typeface="BIZ UDゴシック" panose="020B0400000000000000" pitchFamily="49" charset="-128"/>
                        </a:rPr>
                        <a:t>３</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pPr>
                      <a:r>
                        <a:rPr lang="ja-JP" sz="1600" kern="100" dirty="0">
                          <a:effectLst/>
                          <a:latin typeface="BIZ UDゴシック" panose="020B0400000000000000" pitchFamily="49" charset="-128"/>
                          <a:ea typeface="BIZ UDゴシック" panose="020B0400000000000000" pitchFamily="49" charset="-128"/>
                        </a:rPr>
                        <a:t>人権教育の充実</a:t>
                      </a:r>
                      <a:endParaRPr 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63813"/>
                  </a:ext>
                </a:extLst>
              </a:tr>
            </a:tbl>
          </a:graphicData>
        </a:graphic>
      </p:graphicFrame>
      <p:sp>
        <p:nvSpPr>
          <p:cNvPr id="14" name="テキスト ボックス 13">
            <a:extLst>
              <a:ext uri="{FF2B5EF4-FFF2-40B4-BE49-F238E27FC236}">
                <a16:creationId xmlns:a16="http://schemas.microsoft.com/office/drawing/2014/main" id="{8A4714EF-89D3-6335-567B-0151D35CEA93}"/>
              </a:ext>
            </a:extLst>
          </p:cNvPr>
          <p:cNvSpPr txBox="1"/>
          <p:nvPr/>
        </p:nvSpPr>
        <p:spPr>
          <a:xfrm>
            <a:off x="968400" y="957600"/>
            <a:ext cx="6340197" cy="830997"/>
          </a:xfrm>
          <a:prstGeom prst="rect">
            <a:avLst/>
          </a:prstGeom>
          <a:noFill/>
        </p:spPr>
        <p:txBody>
          <a:bodyPr wrap="none" rtlCol="0">
            <a:spAutoFit/>
          </a:bodyPr>
          <a:lstStyle/>
          <a:p>
            <a:r>
              <a:rPr lang="ja-JP" altLang="en-US" sz="2400" b="1" dirty="0">
                <a:latin typeface="BIZ UDゴシック" panose="020B0400000000000000" pitchFamily="49" charset="-128"/>
                <a:ea typeface="BIZ UDゴシック" panose="020B0400000000000000" pitchFamily="49" charset="-128"/>
              </a:rPr>
              <a:t>１　</a:t>
            </a:r>
            <a:r>
              <a:rPr lang="ja-JP" altLang="ja-JP" sz="2400" b="1" dirty="0">
                <a:latin typeface="BIZ UDゴシック" panose="020B0400000000000000" pitchFamily="49" charset="-128"/>
                <a:ea typeface="BIZ UDゴシック" panose="020B0400000000000000" pitchFamily="49" charset="-128"/>
                <a:cs typeface="Times New Roman" panose="02020603050405020304" pitchFamily="18" charset="0"/>
              </a:rPr>
              <a:t>こどもの視点に立ち、すべてのこどもが</a:t>
            </a:r>
            <a:endParaRPr lang="en-US" altLang="ja-JP" sz="2400" b="1"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2400" b="1"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b="1" dirty="0">
                <a:latin typeface="BIZ UDゴシック" panose="020B0400000000000000" pitchFamily="49" charset="-128"/>
                <a:ea typeface="BIZ UDゴシック" panose="020B0400000000000000" pitchFamily="49" charset="-128"/>
                <a:cs typeface="Times New Roman" panose="02020603050405020304" pitchFamily="18" charset="0"/>
              </a:rPr>
              <a:t>健やかに育つよう環境を整備します。</a:t>
            </a:r>
            <a:endParaRPr lang="ja-JP" altLang="en-US" sz="2400" b="1"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ADE2B046-F6AA-709C-B51E-35A09A379C12}"/>
              </a:ext>
            </a:extLst>
          </p:cNvPr>
          <p:cNvSpPr txBox="1"/>
          <p:nvPr/>
        </p:nvSpPr>
        <p:spPr>
          <a:xfrm>
            <a:off x="3706505" y="57600"/>
            <a:ext cx="2492991" cy="646331"/>
          </a:xfrm>
          <a:prstGeom prst="rect">
            <a:avLst/>
          </a:prstGeom>
          <a:noFill/>
        </p:spPr>
        <p:txBody>
          <a:bodyPr wrap="none" rtlCol="0">
            <a:spAutoFit/>
          </a:bodyPr>
          <a:lstStyle/>
          <a:p>
            <a:pPr algn="ctr"/>
            <a:r>
              <a:rPr lang="ja-JP" altLang="en-US" sz="3600" b="1" dirty="0">
                <a:latin typeface="BIZ UDゴシック" panose="020B0400000000000000" pitchFamily="49" charset="-128"/>
                <a:ea typeface="BIZ UDゴシック" panose="020B0400000000000000" pitchFamily="49" charset="-128"/>
              </a:rPr>
              <a:t>施策の展開</a:t>
            </a:r>
          </a:p>
        </p:txBody>
      </p:sp>
      <p:grpSp>
        <p:nvGrpSpPr>
          <p:cNvPr id="5" name="グループ化 4">
            <a:extLst>
              <a:ext uri="{FF2B5EF4-FFF2-40B4-BE49-F238E27FC236}">
                <a16:creationId xmlns:a16="http://schemas.microsoft.com/office/drawing/2014/main" id="{E08969BB-95EE-0372-3C38-7A5B0EA5E9F8}"/>
              </a:ext>
            </a:extLst>
          </p:cNvPr>
          <p:cNvGrpSpPr/>
          <p:nvPr/>
        </p:nvGrpSpPr>
        <p:grpSpPr>
          <a:xfrm flipV="1">
            <a:off x="831782" y="2452128"/>
            <a:ext cx="8356333" cy="76929"/>
            <a:chOff x="892810" y="2365690"/>
            <a:chExt cx="8077935" cy="0"/>
          </a:xfrm>
        </p:grpSpPr>
        <p:cxnSp>
          <p:nvCxnSpPr>
            <p:cNvPr id="17" name="直線コネクタ 16">
              <a:extLst>
                <a:ext uri="{FF2B5EF4-FFF2-40B4-BE49-F238E27FC236}">
                  <a16:creationId xmlns:a16="http://schemas.microsoft.com/office/drawing/2014/main" id="{379C870B-FB79-FC44-3E14-5370FAEF0D78}"/>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984442C-196B-0221-ADCF-DFE7FE3A7516}"/>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F875D870-9CE8-8BB6-AE1D-BE121984130B}"/>
              </a:ext>
            </a:extLst>
          </p:cNvPr>
          <p:cNvGrpSpPr/>
          <p:nvPr/>
        </p:nvGrpSpPr>
        <p:grpSpPr>
          <a:xfrm>
            <a:off x="1537494" y="4388429"/>
            <a:ext cx="6621447" cy="1576161"/>
            <a:chOff x="0" y="0"/>
            <a:chExt cx="5639122" cy="1347292"/>
          </a:xfrm>
        </p:grpSpPr>
        <p:grpSp>
          <p:nvGrpSpPr>
            <p:cNvPr id="4" name="グループ化 3">
              <a:extLst>
                <a:ext uri="{FF2B5EF4-FFF2-40B4-BE49-F238E27FC236}">
                  <a16:creationId xmlns:a16="http://schemas.microsoft.com/office/drawing/2014/main" id="{35603615-4088-9A95-4107-71FB80BD45FE}"/>
                </a:ext>
              </a:extLst>
            </p:cNvPr>
            <p:cNvGrpSpPr/>
            <p:nvPr/>
          </p:nvGrpSpPr>
          <p:grpSpPr>
            <a:xfrm>
              <a:off x="0" y="0"/>
              <a:ext cx="5639122" cy="1347292"/>
              <a:chOff x="0" y="0"/>
              <a:chExt cx="5639122" cy="1347292"/>
            </a:xfrm>
          </p:grpSpPr>
          <p:sp>
            <p:nvSpPr>
              <p:cNvPr id="23" name="正方形/長方形 22">
                <a:extLst>
                  <a:ext uri="{FF2B5EF4-FFF2-40B4-BE49-F238E27FC236}">
                    <a16:creationId xmlns:a16="http://schemas.microsoft.com/office/drawing/2014/main" id="{21DEFFAF-7BD6-C01A-7172-81A4E32131B3}"/>
                  </a:ext>
                </a:extLst>
              </p:cNvPr>
              <p:cNvSpPr/>
              <p:nvPr/>
            </p:nvSpPr>
            <p:spPr>
              <a:xfrm>
                <a:off x="59377" y="190006"/>
                <a:ext cx="5579745" cy="1157286"/>
              </a:xfrm>
              <a:prstGeom prst="rect">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正方形/長方形 23">
                <a:extLst>
                  <a:ext uri="{FF2B5EF4-FFF2-40B4-BE49-F238E27FC236}">
                    <a16:creationId xmlns:a16="http://schemas.microsoft.com/office/drawing/2014/main" id="{45C10856-1A94-8AAD-43BD-3AF3DE296B04}"/>
                  </a:ext>
                </a:extLst>
              </p:cNvPr>
              <p:cNvSpPr/>
              <p:nvPr/>
            </p:nvSpPr>
            <p:spPr>
              <a:xfrm>
                <a:off x="0" y="106879"/>
                <a:ext cx="5579745" cy="1185543"/>
              </a:xfrm>
              <a:prstGeom prst="rect">
                <a:avLst/>
              </a:prstGeom>
              <a:solidFill>
                <a:schemeClr val="bg1"/>
              </a:solidFill>
              <a:ln w="63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5" name="グループ化 24">
                <a:extLst>
                  <a:ext uri="{FF2B5EF4-FFF2-40B4-BE49-F238E27FC236}">
                    <a16:creationId xmlns:a16="http://schemas.microsoft.com/office/drawing/2014/main" id="{0C50D5B5-23E2-388C-591F-E5138DB132C0}"/>
                  </a:ext>
                </a:extLst>
              </p:cNvPr>
              <p:cNvGrpSpPr/>
              <p:nvPr/>
            </p:nvGrpSpPr>
            <p:grpSpPr>
              <a:xfrm>
                <a:off x="391864" y="0"/>
                <a:ext cx="4944461" cy="495005"/>
                <a:chOff x="-22" y="0"/>
                <a:chExt cx="4944461" cy="495005"/>
              </a:xfrm>
            </p:grpSpPr>
            <p:sp>
              <p:nvSpPr>
                <p:cNvPr id="26" name="矢印: 五方向 500">
                  <a:extLst>
                    <a:ext uri="{FF2B5EF4-FFF2-40B4-BE49-F238E27FC236}">
                      <a16:creationId xmlns:a16="http://schemas.microsoft.com/office/drawing/2014/main" id="{7C7BC5EE-F055-62C2-A01C-20337458E850}"/>
                    </a:ext>
                  </a:extLst>
                </p:cNvPr>
                <p:cNvSpPr/>
                <p:nvPr/>
              </p:nvSpPr>
              <p:spPr>
                <a:xfrm>
                  <a:off x="-22" y="243092"/>
                  <a:ext cx="4484936" cy="24509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a:effectLst/>
                      <a:ea typeface="BIZ UDゴシック" panose="020B0400000000000000" pitchFamily="49" charset="-128"/>
                      <a:cs typeface="Times New Roman" panose="02020603050405020304" pitchFamily="18" charset="0"/>
                    </a:rPr>
                    <a:t>こども部会・こどもまんなか市民会議からの意見</a:t>
                  </a:r>
                  <a:endParaRPr lang="ja-JP" sz="1050" kern="100">
                    <a:effectLst/>
                    <a:ea typeface="ＭＳ 明朝" panose="02020609040205080304" pitchFamily="17" charset="-128"/>
                    <a:cs typeface="Times New Roman" panose="02020603050405020304" pitchFamily="18" charset="0"/>
                  </a:endParaRPr>
                </a:p>
              </p:txBody>
            </p:sp>
            <p:sp>
              <p:nvSpPr>
                <p:cNvPr id="27" name="グラフィックス 1">
                  <a:extLst>
                    <a:ext uri="{FF2B5EF4-FFF2-40B4-BE49-F238E27FC236}">
                      <a16:creationId xmlns:a16="http://schemas.microsoft.com/office/drawing/2014/main" id="{DDC51ABC-B787-1AC9-D343-802671CEDF82}"/>
                    </a:ext>
                  </a:extLst>
                </p:cNvPr>
                <p:cNvSpPr/>
                <p:nvPr/>
              </p:nvSpPr>
              <p:spPr>
                <a:xfrm>
                  <a:off x="4607626" y="0"/>
                  <a:ext cx="336813" cy="495005"/>
                </a:xfrm>
                <a:custGeom>
                  <a:avLst/>
                  <a:gdLst>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289628 w 336813"/>
                    <a:gd name="connsiteY32" fmla="*/ 262328 h 495005"/>
                    <a:gd name="connsiteX33" fmla="*/ 270685 w 336813"/>
                    <a:gd name="connsiteY33" fmla="*/ 266783 h 495005"/>
                    <a:gd name="connsiteX34" fmla="*/ 258771 w 336813"/>
                    <a:gd name="connsiteY34" fmla="*/ 285991 h 495005"/>
                    <a:gd name="connsiteX35" fmla="*/ 291146 w 336813"/>
                    <a:gd name="connsiteY35" fmla="*/ 285991 h 495005"/>
                    <a:gd name="connsiteX36" fmla="*/ 294050 w 336813"/>
                    <a:gd name="connsiteY36" fmla="*/ 281271 h 495005"/>
                    <a:gd name="connsiteX37" fmla="*/ 289595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46206 w 336813"/>
                    <a:gd name="connsiteY6" fmla="*/ 285991 h 495005"/>
                    <a:gd name="connsiteX7" fmla="*/ 150018 w 336813"/>
                    <a:gd name="connsiteY7" fmla="*/ 109538 h 495005"/>
                    <a:gd name="connsiteX8" fmla="*/ 187355 w 336813"/>
                    <a:gd name="connsiteY8" fmla="*/ 58013 h 495005"/>
                    <a:gd name="connsiteX9" fmla="*/ 224746 w 336813"/>
                    <a:gd name="connsiteY9" fmla="*/ 30126 h 495005"/>
                    <a:gd name="connsiteX10" fmla="*/ 278705 w 336813"/>
                    <a:gd name="connsiteY10" fmla="*/ 38278 h 495005"/>
                    <a:gd name="connsiteX11" fmla="*/ 308703 w 336813"/>
                    <a:gd name="connsiteY11" fmla="*/ 80883 h 495005"/>
                    <a:gd name="connsiteX12" fmla="*/ 298440 w 336813"/>
                    <a:gd name="connsiteY12" fmla="*/ 126789 h 495005"/>
                    <a:gd name="connsiteX13" fmla="*/ 199863 w 336813"/>
                    <a:gd name="connsiteY13" fmla="*/ 285958 h 495005"/>
                    <a:gd name="connsiteX14" fmla="*/ 102903 w 336813"/>
                    <a:gd name="connsiteY14" fmla="*/ 442519 h 495005"/>
                    <a:gd name="connsiteX15" fmla="*/ 75874 w 336813"/>
                    <a:gd name="connsiteY15" fmla="*/ 465323 h 495005"/>
                    <a:gd name="connsiteX16" fmla="*/ 44655 w 336813"/>
                    <a:gd name="connsiteY16" fmla="*/ 461924 h 495005"/>
                    <a:gd name="connsiteX17" fmla="*/ 27791 w 336813"/>
                    <a:gd name="connsiteY17" fmla="*/ 434929 h 495005"/>
                    <a:gd name="connsiteX18" fmla="*/ 36074 w 336813"/>
                    <a:gd name="connsiteY18" fmla="*/ 401135 h 495005"/>
                    <a:gd name="connsiteX19" fmla="*/ 107391 w 336813"/>
                    <a:gd name="connsiteY19" fmla="*/ 285958 h 495005"/>
                    <a:gd name="connsiteX20" fmla="*/ 133430 w 336813"/>
                    <a:gd name="connsiteY20" fmla="*/ 243880 h 495005"/>
                    <a:gd name="connsiteX21" fmla="*/ 194781 w 336813"/>
                    <a:gd name="connsiteY21" fmla="*/ 144808 h 495005"/>
                    <a:gd name="connsiteX22" fmla="*/ 222271 w 336813"/>
                    <a:gd name="connsiteY22" fmla="*/ 100420 h 495005"/>
                    <a:gd name="connsiteX23" fmla="*/ 217816 w 336813"/>
                    <a:gd name="connsiteY23" fmla="*/ 81477 h 495005"/>
                    <a:gd name="connsiteX24" fmla="*/ 198873 w 336813"/>
                    <a:gd name="connsiteY24" fmla="*/ 85932 h 495005"/>
                    <a:gd name="connsiteX25" fmla="*/ 75016 w 336813"/>
                    <a:gd name="connsiteY25" fmla="*/ 285925 h 495005"/>
                    <a:gd name="connsiteX26" fmla="*/ 12643 w 336813"/>
                    <a:gd name="connsiteY26" fmla="*/ 386647 h 495005"/>
                    <a:gd name="connsiteX27" fmla="*/ 399 w 336813"/>
                    <a:gd name="connsiteY27" fmla="*/ 437800 h 495005"/>
                    <a:gd name="connsiteX28" fmla="*/ 30134 w 336813"/>
                    <a:gd name="connsiteY28" fmla="*/ 485290 h 495005"/>
                    <a:gd name="connsiteX29" fmla="*/ 84983 w 336813"/>
                    <a:gd name="connsiteY29" fmla="*/ 491263 h 495005"/>
                    <a:gd name="connsiteX30" fmla="*/ 126235 w 336813"/>
                    <a:gd name="connsiteY30" fmla="*/ 456974 h 495005"/>
                    <a:gd name="connsiteX31" fmla="*/ 232172 w 336813"/>
                    <a:gd name="connsiteY31" fmla="*/ 285925 h 495005"/>
                    <a:gd name="connsiteX32" fmla="*/ 321772 w 336813"/>
                    <a:gd name="connsiteY32" fmla="*/ 141244 h 495005"/>
                    <a:gd name="connsiteX33" fmla="*/ 335897 w 336813"/>
                    <a:gd name="connsiteY33" fmla="*/ 76857 h 495005"/>
                    <a:gd name="connsiteX34" fmla="*/ 335930 w 336813"/>
                    <a:gd name="connsiteY34" fmla="*/ 76890 h 495005"/>
                    <a:gd name="connsiteX35" fmla="*/ 289628 w 336813"/>
                    <a:gd name="connsiteY35" fmla="*/ 262328 h 495005"/>
                    <a:gd name="connsiteX36" fmla="*/ 270685 w 336813"/>
                    <a:gd name="connsiteY36" fmla="*/ 266783 h 495005"/>
                    <a:gd name="connsiteX37" fmla="*/ 258771 w 336813"/>
                    <a:gd name="connsiteY37" fmla="*/ 285991 h 495005"/>
                    <a:gd name="connsiteX38" fmla="*/ 291146 w 336813"/>
                    <a:gd name="connsiteY38" fmla="*/ 285991 h 495005"/>
                    <a:gd name="connsiteX39" fmla="*/ 294050 w 336813"/>
                    <a:gd name="connsiteY39" fmla="*/ 281271 h 495005"/>
                    <a:gd name="connsiteX40" fmla="*/ 289595 w 336813"/>
                    <a:gd name="connsiteY40" fmla="*/ 262328 h 495005"/>
                    <a:gd name="connsiteX41" fmla="*/ 289628 w 336813"/>
                    <a:gd name="connsiteY41"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94050 w 336813"/>
                    <a:gd name="connsiteY37" fmla="*/ 281271 h 495005"/>
                    <a:gd name="connsiteX38" fmla="*/ 289595 w 336813"/>
                    <a:gd name="connsiteY38" fmla="*/ 262328 h 495005"/>
                    <a:gd name="connsiteX39" fmla="*/ 289628 w 336813"/>
                    <a:gd name="connsiteY39"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89595 w 336813"/>
                    <a:gd name="connsiteY37" fmla="*/ 262328 h 495005"/>
                    <a:gd name="connsiteX38" fmla="*/ 289628 w 336813"/>
                    <a:gd name="connsiteY38"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37" fmla="*/ 289628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595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58771 w 336813"/>
                    <a:gd name="connsiteY33" fmla="*/ 285991 h 495005"/>
                    <a:gd name="connsiteX34" fmla="*/ 270685 w 336813"/>
                    <a:gd name="connsiteY34" fmla="*/ 266783 h 495005"/>
                    <a:gd name="connsiteX35" fmla="*/ 258771 w 336813"/>
                    <a:gd name="connsiteY35" fmla="*/ 285991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61457 w 336813"/>
                    <a:gd name="connsiteY5" fmla="*/ 110566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813" h="495005">
                      <a:moveTo>
                        <a:pt x="335930" y="76890"/>
                      </a:moveTo>
                      <a:cubicBezTo>
                        <a:pt x="332630" y="53722"/>
                        <a:pt x="318868" y="30654"/>
                        <a:pt x="293192" y="14912"/>
                      </a:cubicBezTo>
                      <a:cubicBezTo>
                        <a:pt x="267451" y="-1127"/>
                        <a:pt x="239927" y="-3140"/>
                        <a:pt x="216991" y="3724"/>
                      </a:cubicBezTo>
                      <a:cubicBezTo>
                        <a:pt x="193989" y="10556"/>
                        <a:pt x="175210" y="25440"/>
                        <a:pt x="163957" y="43525"/>
                      </a:cubicBezTo>
                      <a:lnTo>
                        <a:pt x="128587" y="109538"/>
                      </a:lnTo>
                      <a:lnTo>
                        <a:pt x="161457" y="110566"/>
                      </a:lnTo>
                      <a:cubicBezTo>
                        <a:pt x="170090" y="93048"/>
                        <a:pt x="176807" y="71420"/>
                        <a:pt x="187355" y="58013"/>
                      </a:cubicBezTo>
                      <a:cubicBezTo>
                        <a:pt x="197903" y="44606"/>
                        <a:pt x="208542" y="34845"/>
                        <a:pt x="224746" y="30126"/>
                      </a:cubicBezTo>
                      <a:cubicBezTo>
                        <a:pt x="241016" y="25440"/>
                        <a:pt x="259332" y="26397"/>
                        <a:pt x="278705" y="38278"/>
                      </a:cubicBezTo>
                      <a:cubicBezTo>
                        <a:pt x="298143" y="50488"/>
                        <a:pt x="306294" y="65273"/>
                        <a:pt x="308703" y="80883"/>
                      </a:cubicBezTo>
                      <a:cubicBezTo>
                        <a:pt x="311079" y="96493"/>
                        <a:pt x="306756" y="113390"/>
                        <a:pt x="298440" y="126789"/>
                      </a:cubicBezTo>
                      <a:lnTo>
                        <a:pt x="199863" y="285958"/>
                      </a:lnTo>
                      <a:lnTo>
                        <a:pt x="102903" y="442519"/>
                      </a:lnTo>
                      <a:cubicBezTo>
                        <a:pt x="96138" y="453476"/>
                        <a:pt x="86138" y="461759"/>
                        <a:pt x="75874" y="465323"/>
                      </a:cubicBezTo>
                      <a:cubicBezTo>
                        <a:pt x="65512" y="468855"/>
                        <a:pt x="55380" y="468426"/>
                        <a:pt x="44655" y="461924"/>
                      </a:cubicBezTo>
                      <a:cubicBezTo>
                        <a:pt x="33764" y="455060"/>
                        <a:pt x="29144" y="445984"/>
                        <a:pt x="27791" y="434929"/>
                      </a:cubicBezTo>
                      <a:cubicBezTo>
                        <a:pt x="26570" y="423906"/>
                        <a:pt x="29804" y="411200"/>
                        <a:pt x="36074" y="401135"/>
                      </a:cubicBezTo>
                      <a:lnTo>
                        <a:pt x="107391" y="285958"/>
                      </a:lnTo>
                      <a:lnTo>
                        <a:pt x="133430" y="243880"/>
                      </a:lnTo>
                      <a:lnTo>
                        <a:pt x="194781" y="144808"/>
                      </a:lnTo>
                      <a:lnTo>
                        <a:pt x="222271" y="100420"/>
                      </a:lnTo>
                      <a:cubicBezTo>
                        <a:pt x="226264" y="93952"/>
                        <a:pt x="224284" y="85503"/>
                        <a:pt x="217816" y="81477"/>
                      </a:cubicBezTo>
                      <a:cubicBezTo>
                        <a:pt x="211348" y="77484"/>
                        <a:pt x="202866" y="79464"/>
                        <a:pt x="198873" y="85932"/>
                      </a:cubicBezTo>
                      <a:lnTo>
                        <a:pt x="75016" y="285925"/>
                      </a:lnTo>
                      <a:lnTo>
                        <a:pt x="12643" y="386647"/>
                      </a:lnTo>
                      <a:cubicBezTo>
                        <a:pt x="3402" y="401630"/>
                        <a:pt x="-1482" y="419715"/>
                        <a:pt x="399" y="437800"/>
                      </a:cubicBezTo>
                      <a:cubicBezTo>
                        <a:pt x="2148" y="455819"/>
                        <a:pt x="11752" y="474069"/>
                        <a:pt x="30134" y="485290"/>
                      </a:cubicBezTo>
                      <a:cubicBezTo>
                        <a:pt x="47790" y="496378"/>
                        <a:pt x="67987" y="497401"/>
                        <a:pt x="84983" y="491263"/>
                      </a:cubicBezTo>
                      <a:cubicBezTo>
                        <a:pt x="102078" y="485224"/>
                        <a:pt x="116467" y="472749"/>
                        <a:pt x="126235" y="456974"/>
                      </a:cubicBezTo>
                      <a:lnTo>
                        <a:pt x="232172" y="285925"/>
                      </a:lnTo>
                      <a:lnTo>
                        <a:pt x="321772" y="141244"/>
                      </a:lnTo>
                      <a:cubicBezTo>
                        <a:pt x="333092" y="122895"/>
                        <a:pt x="339263" y="100024"/>
                        <a:pt x="335897" y="76857"/>
                      </a:cubicBezTo>
                      <a:lnTo>
                        <a:pt x="335930" y="76890"/>
                      </a:lnTo>
                      <a:close/>
                    </a:path>
                  </a:pathLst>
                </a:custGeom>
                <a:solidFill>
                  <a:schemeClr val="tx1">
                    <a:lumMod val="50000"/>
                    <a:lumOff val="50000"/>
                  </a:schemeClr>
                </a:solidFill>
                <a:ln w="32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8" name="グループ化 7">
              <a:extLst>
                <a:ext uri="{FF2B5EF4-FFF2-40B4-BE49-F238E27FC236}">
                  <a16:creationId xmlns:a16="http://schemas.microsoft.com/office/drawing/2014/main" id="{C27C2DA6-EB19-8BBF-A6E8-1D2D99649E91}"/>
                </a:ext>
              </a:extLst>
            </p:cNvPr>
            <p:cNvGrpSpPr/>
            <p:nvPr/>
          </p:nvGrpSpPr>
          <p:grpSpPr>
            <a:xfrm>
              <a:off x="142504" y="273133"/>
              <a:ext cx="117043" cy="850572"/>
              <a:chOff x="0" y="0"/>
              <a:chExt cx="117043" cy="850572"/>
            </a:xfrm>
          </p:grpSpPr>
          <p:sp>
            <p:nvSpPr>
              <p:cNvPr id="10" name="楕円 9">
                <a:extLst>
                  <a:ext uri="{FF2B5EF4-FFF2-40B4-BE49-F238E27FC236}">
                    <a16:creationId xmlns:a16="http://schemas.microsoft.com/office/drawing/2014/main" id="{F343F765-A396-1CE0-F1C2-80FA768D9BE4}"/>
                  </a:ext>
                </a:extLst>
              </p:cNvPr>
              <p:cNvSpPr/>
              <p:nvPr/>
            </p:nvSpPr>
            <p:spPr>
              <a:xfrm>
                <a:off x="0" y="246184"/>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楕円 10">
                <a:extLst>
                  <a:ext uri="{FF2B5EF4-FFF2-40B4-BE49-F238E27FC236}">
                    <a16:creationId xmlns:a16="http://schemas.microsoft.com/office/drawing/2014/main" id="{B98CBE79-88D5-6CE3-B1ED-323A09298B53}"/>
                  </a:ext>
                </a:extLst>
              </p:cNvPr>
              <p:cNvSpPr/>
              <p:nvPr/>
            </p:nvSpPr>
            <p:spPr>
              <a:xfrm>
                <a:off x="0" y="49236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a:extLst>
                  <a:ext uri="{FF2B5EF4-FFF2-40B4-BE49-F238E27FC236}">
                    <a16:creationId xmlns:a16="http://schemas.microsoft.com/office/drawing/2014/main" id="{7C6085A2-4ACC-9372-212C-1C2A75D442A1}"/>
                  </a:ext>
                </a:extLst>
              </p:cNvPr>
              <p:cNvSpPr/>
              <p:nvPr/>
            </p:nvSpPr>
            <p:spPr>
              <a:xfrm>
                <a:off x="0" y="73352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楕円 21">
                <a:extLst>
                  <a:ext uri="{FF2B5EF4-FFF2-40B4-BE49-F238E27FC236}">
                    <a16:creationId xmlns:a16="http://schemas.microsoft.com/office/drawing/2014/main" id="{354DFA8C-7C93-ED40-D506-884ADB5AFB15}"/>
                  </a:ext>
                </a:extLst>
              </p:cNvPr>
              <p:cNvSpPr/>
              <p:nvPr/>
            </p:nvSpPr>
            <p:spPr>
              <a:xfrm>
                <a:off x="0" y="0"/>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 name="テキスト ボックス 502">
            <a:extLst>
              <a:ext uri="{FF2B5EF4-FFF2-40B4-BE49-F238E27FC236}">
                <a16:creationId xmlns:a16="http://schemas.microsoft.com/office/drawing/2014/main" id="{2B976F92-C50B-7207-4B77-3E80D35AAF46}"/>
              </a:ext>
            </a:extLst>
          </p:cNvPr>
          <p:cNvSpPr txBox="1"/>
          <p:nvPr/>
        </p:nvSpPr>
        <p:spPr>
          <a:xfrm>
            <a:off x="1908334" y="4983424"/>
            <a:ext cx="6032507" cy="8706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●人を増やしたい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　・三浦市は人口が減っている。人口を増やすためには、住民やこどもの意見を取り入れて、活用してくれる町になってほしい。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　・人口が増えてほしい。人口が増えないと市が消滅する。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48192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D1E2-670A-0946-D438-50C28B7707A0}"/>
            </a:ext>
          </a:extLst>
        </p:cNvPr>
        <p:cNvGrpSpPr/>
        <p:nvPr/>
      </p:nvGrpSpPr>
      <p:grpSpPr>
        <a:xfrm>
          <a:off x="0" y="0"/>
          <a:ext cx="0" cy="0"/>
          <a:chOff x="0" y="0"/>
          <a:chExt cx="0" cy="0"/>
        </a:xfrm>
      </p:grpSpPr>
      <p:sp>
        <p:nvSpPr>
          <p:cNvPr id="16" name="Rectangle 2">
            <a:extLst>
              <a:ext uri="{FF2B5EF4-FFF2-40B4-BE49-F238E27FC236}">
                <a16:creationId xmlns:a16="http://schemas.microsoft.com/office/drawing/2014/main" id="{26E46D0D-97C5-13DC-C7FF-8B10842D007B}"/>
              </a:ext>
            </a:extLst>
          </p:cNvPr>
          <p:cNvSpPr>
            <a:spLocks noChangeArrowheads="1"/>
          </p:cNvSpPr>
          <p:nvPr/>
        </p:nvSpPr>
        <p:spPr bwMode="auto">
          <a:xfrm>
            <a:off x="2353966" y="1798270"/>
            <a:ext cx="150106" cy="30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4295" tIns="37148" rIns="74295" bIns="37148" numCol="1" anchor="ctr" anchorCtr="0" compatLnSpc="1">
            <a:prstTxWarp prst="textNoShape">
              <a:avLst/>
            </a:prstTxWarp>
            <a:spAutoFit/>
          </a:bodyPr>
          <a:lstStyle/>
          <a:p>
            <a:endParaRPr lang="ja-JP" altLang="en-US" sz="1463"/>
          </a:p>
        </p:txBody>
      </p:sp>
      <p:sp>
        <p:nvSpPr>
          <p:cNvPr id="7" name="スライド番号プレースホルダー 3">
            <a:extLst>
              <a:ext uri="{FF2B5EF4-FFF2-40B4-BE49-F238E27FC236}">
                <a16:creationId xmlns:a16="http://schemas.microsoft.com/office/drawing/2014/main" id="{25F904BB-B4AD-3E72-6E0D-88F581984608}"/>
              </a:ext>
            </a:extLst>
          </p:cNvPr>
          <p:cNvSpPr>
            <a:spLocks noGrp="1"/>
          </p:cNvSpPr>
          <p:nvPr>
            <p:ph type="sldNum" sz="quarter" idx="12"/>
          </p:nvPr>
        </p:nvSpPr>
        <p:spPr>
          <a:xfrm>
            <a:off x="6996114" y="6381442"/>
            <a:ext cx="2290762" cy="280959"/>
          </a:xfrm>
        </p:spPr>
        <p:txBody>
          <a:bodyPr/>
          <a:lstStyle/>
          <a:p>
            <a:fld id="{299DD5A9-4EF1-497E-92EF-2D23CF305E03}" type="slidenum">
              <a:rPr lang="en-US" altLang="ja-JP" noProof="1" smtClean="0"/>
              <a:pPr/>
              <a:t>9</a:t>
            </a:fld>
            <a:endParaRPr lang="ja-JP" altLang="en-US" noProof="1"/>
          </a:p>
        </p:txBody>
      </p:sp>
      <p:sp>
        <p:nvSpPr>
          <p:cNvPr id="12" name="Rectangle 46">
            <a:extLst>
              <a:ext uri="{FF2B5EF4-FFF2-40B4-BE49-F238E27FC236}">
                <a16:creationId xmlns:a16="http://schemas.microsoft.com/office/drawing/2014/main" id="{A639478F-9FC0-1D9B-5DC6-7DB786313467}"/>
              </a:ext>
            </a:extLst>
          </p:cNvPr>
          <p:cNvSpPr>
            <a:spLocks noChangeArrowheads="1"/>
          </p:cNvSpPr>
          <p:nvPr/>
        </p:nvSpPr>
        <p:spPr bwMode="auto">
          <a:xfrm>
            <a:off x="471637" y="559665"/>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800" dirty="0">
                <a:effectLst/>
                <a:ea typeface="BIZ UDゴシック" panose="020B0400000000000000" pitchFamily="49" charset="-128"/>
                <a:cs typeface="Times New Roman" panose="02020603050405020304" pitchFamily="18" charset="0"/>
              </a:rPr>
              <a:t>２）切れ目のない相談体制の構築</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13" name="表 12">
            <a:extLst>
              <a:ext uri="{FF2B5EF4-FFF2-40B4-BE49-F238E27FC236}">
                <a16:creationId xmlns:a16="http://schemas.microsoft.com/office/drawing/2014/main" id="{54107C32-8766-7A90-0743-C847A79DCFBD}"/>
              </a:ext>
            </a:extLst>
          </p:cNvPr>
          <p:cNvGraphicFramePr>
            <a:graphicFrameLocks noGrp="1"/>
          </p:cNvGraphicFramePr>
          <p:nvPr>
            <p:extLst>
              <p:ext uri="{D42A27DB-BD31-4B8C-83A1-F6EECF244321}">
                <p14:modId xmlns:p14="http://schemas.microsoft.com/office/powerpoint/2010/main" val="2768107701"/>
              </p:ext>
            </p:extLst>
          </p:nvPr>
        </p:nvGraphicFramePr>
        <p:xfrm>
          <a:off x="1537495" y="1177274"/>
          <a:ext cx="6604000" cy="648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pPr>
                      <a:r>
                        <a:rPr kumimoji="1" lang="ja-JP" altLang="ja-JP" sz="1600" kern="1200" dirty="0">
                          <a:solidFill>
                            <a:schemeClr val="tx1"/>
                          </a:solidFill>
                          <a:effectLst/>
                          <a:latin typeface="BIZ UDゴシック" panose="020B0400000000000000" pitchFamily="49" charset="-128"/>
                          <a:ea typeface="BIZ UDゴシック" panose="020B0400000000000000" pitchFamily="49" charset="-128"/>
                          <a:cs typeface="+mn-cs"/>
                        </a:rPr>
                        <a:t>ライフステージを通じた相談体制の充実</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bl>
          </a:graphicData>
        </a:graphic>
      </p:graphicFrame>
      <p:grpSp>
        <p:nvGrpSpPr>
          <p:cNvPr id="29" name="グループ化 28">
            <a:extLst>
              <a:ext uri="{FF2B5EF4-FFF2-40B4-BE49-F238E27FC236}">
                <a16:creationId xmlns:a16="http://schemas.microsoft.com/office/drawing/2014/main" id="{8DF274BD-56F3-8D50-7AD7-CCCD0C895A10}"/>
              </a:ext>
            </a:extLst>
          </p:cNvPr>
          <p:cNvGrpSpPr/>
          <p:nvPr/>
        </p:nvGrpSpPr>
        <p:grpSpPr>
          <a:xfrm flipV="1">
            <a:off x="914151" y="934310"/>
            <a:ext cx="8356333" cy="76929"/>
            <a:chOff x="892810" y="2365690"/>
            <a:chExt cx="8077935" cy="0"/>
          </a:xfrm>
        </p:grpSpPr>
        <p:cxnSp>
          <p:nvCxnSpPr>
            <p:cNvPr id="30" name="直線コネクタ 29">
              <a:extLst>
                <a:ext uri="{FF2B5EF4-FFF2-40B4-BE49-F238E27FC236}">
                  <a16:creationId xmlns:a16="http://schemas.microsoft.com/office/drawing/2014/main" id="{51D03C38-8DE0-05C4-4EBE-E0A75CD4A98C}"/>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740AD18-B11E-03E9-DD55-8E02E00B50FE}"/>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Rectangle 46">
            <a:extLst>
              <a:ext uri="{FF2B5EF4-FFF2-40B4-BE49-F238E27FC236}">
                <a16:creationId xmlns:a16="http://schemas.microsoft.com/office/drawing/2014/main" id="{7D13D7A6-2C16-BE08-F9CE-898205C2005D}"/>
              </a:ext>
            </a:extLst>
          </p:cNvPr>
          <p:cNvSpPr>
            <a:spLocks noChangeArrowheads="1"/>
          </p:cNvSpPr>
          <p:nvPr/>
        </p:nvSpPr>
        <p:spPr bwMode="auto">
          <a:xfrm>
            <a:off x="471637" y="2192753"/>
            <a:ext cx="907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Toc184275874">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bmk="_Toc184275874">
                <a:effectLst/>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800" dirty="0">
                <a:effectLst/>
                <a:ea typeface="BIZ UDゴシック" panose="020B0400000000000000" pitchFamily="49" charset="-128"/>
                <a:cs typeface="Times New Roman" panose="02020603050405020304" pitchFamily="18" charset="0"/>
              </a:rPr>
              <a:t>）切れ目のない医療の提供</a:t>
            </a:r>
            <a:endParaRPr kumimoji="0" lang="ja-JP" altLang="ja-JP" sz="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aphicFrame>
        <p:nvGraphicFramePr>
          <p:cNvPr id="56" name="表 55">
            <a:extLst>
              <a:ext uri="{FF2B5EF4-FFF2-40B4-BE49-F238E27FC236}">
                <a16:creationId xmlns:a16="http://schemas.microsoft.com/office/drawing/2014/main" id="{3EE7F0CA-F6F3-7C37-36D9-C012D4E1B9C4}"/>
              </a:ext>
            </a:extLst>
          </p:cNvPr>
          <p:cNvGraphicFramePr>
            <a:graphicFrameLocks noGrp="1"/>
          </p:cNvGraphicFramePr>
          <p:nvPr>
            <p:extLst>
              <p:ext uri="{D42A27DB-BD31-4B8C-83A1-F6EECF244321}">
                <p14:modId xmlns:p14="http://schemas.microsoft.com/office/powerpoint/2010/main" val="460118299"/>
              </p:ext>
            </p:extLst>
          </p:nvPr>
        </p:nvGraphicFramePr>
        <p:xfrm>
          <a:off x="1537495" y="2810362"/>
          <a:ext cx="6604000" cy="972000"/>
        </p:xfrm>
        <a:graphic>
          <a:graphicData uri="http://schemas.openxmlformats.org/drawingml/2006/table">
            <a:tbl>
              <a:tblPr firstRow="1" bandRow="1">
                <a:tableStyleId>{7E9639D4-E3E2-4D34-9284-5A2195B3D0D7}</a:tableStyleId>
              </a:tblPr>
              <a:tblGrid>
                <a:gridCol w="737872">
                  <a:extLst>
                    <a:ext uri="{9D8B030D-6E8A-4147-A177-3AD203B41FA5}">
                      <a16:colId xmlns:a16="http://schemas.microsoft.com/office/drawing/2014/main" val="154612868"/>
                    </a:ext>
                  </a:extLst>
                </a:gridCol>
                <a:gridCol w="5866128">
                  <a:extLst>
                    <a:ext uri="{9D8B030D-6E8A-4147-A177-3AD203B41FA5}">
                      <a16:colId xmlns:a16="http://schemas.microsoft.com/office/drawing/2014/main" val="3755317257"/>
                    </a:ext>
                  </a:extLst>
                </a:gridCol>
              </a:tblGrid>
              <a:tr h="324000">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番号</a:t>
                      </a:r>
                      <a:endParaRPr lang="ja-JP" sz="1800" kern="100" dirty="0">
                        <a:solidFill>
                          <a:schemeClr val="tx1"/>
                        </a:solidFill>
                        <a:effectLst/>
                        <a:highlight>
                          <a:srgbClr val="D9D9D9"/>
                        </a:highligh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marL="0" indent="0" algn="ctr">
                        <a:lnSpc>
                          <a:spcPct val="100000"/>
                        </a:lnSpc>
                      </a:pPr>
                      <a:r>
                        <a:rPr lang="ja-JP" altLang="en-US" sz="1600" dirty="0">
                          <a:solidFill>
                            <a:schemeClr val="tx1"/>
                          </a:solidFill>
                          <a:latin typeface="BIZ UDゴシック" panose="020B0400000000000000" pitchFamily="49" charset="-128"/>
                          <a:ea typeface="BIZ UDゴシック" panose="020B0400000000000000" pitchFamily="49" charset="-128"/>
                        </a:rPr>
                        <a:t>事業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752644301"/>
                  </a:ext>
                </a:extLst>
              </a:tr>
              <a:tr h="324000">
                <a:tc>
                  <a:txBody>
                    <a:bodyPr/>
                    <a:lstStyle/>
                    <a:p>
                      <a:pPr marL="0" indent="0" algn="ctr">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５</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pPr>
                      <a:r>
                        <a:rPr kumimoji="1" lang="ja-JP" altLang="en-US" sz="1600" kern="1200" dirty="0">
                          <a:solidFill>
                            <a:schemeClr val="tx1"/>
                          </a:solidFill>
                          <a:effectLst/>
                          <a:latin typeface="BIZ UDゴシック" panose="020B0400000000000000" pitchFamily="49" charset="-128"/>
                          <a:ea typeface="BIZ UDゴシック" panose="020B0400000000000000" pitchFamily="49" charset="-128"/>
                          <a:cs typeface="+mn-cs"/>
                        </a:rPr>
                        <a:t>小児医療体制の充実</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504198"/>
                  </a:ext>
                </a:extLst>
              </a:tr>
              <a:tr h="324000">
                <a:tc>
                  <a:txBody>
                    <a:bodyPr/>
                    <a:lstStyle/>
                    <a:p>
                      <a:pPr marL="0" indent="0" algn="ctr">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６</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00000"/>
                        </a:lnSpc>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救急医療の推進</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191836"/>
                  </a:ext>
                </a:extLst>
              </a:tr>
            </a:tbl>
          </a:graphicData>
        </a:graphic>
      </p:graphicFrame>
      <p:grpSp>
        <p:nvGrpSpPr>
          <p:cNvPr id="36" name="グループ化 35">
            <a:extLst>
              <a:ext uri="{FF2B5EF4-FFF2-40B4-BE49-F238E27FC236}">
                <a16:creationId xmlns:a16="http://schemas.microsoft.com/office/drawing/2014/main" id="{415576D6-6F3F-AA6A-7D52-F7F4C28B0A26}"/>
              </a:ext>
            </a:extLst>
          </p:cNvPr>
          <p:cNvGrpSpPr/>
          <p:nvPr/>
        </p:nvGrpSpPr>
        <p:grpSpPr>
          <a:xfrm flipV="1">
            <a:off x="831782" y="2551552"/>
            <a:ext cx="8356333" cy="76929"/>
            <a:chOff x="892810" y="2365690"/>
            <a:chExt cx="8077935" cy="0"/>
          </a:xfrm>
        </p:grpSpPr>
        <p:cxnSp>
          <p:nvCxnSpPr>
            <p:cNvPr id="37" name="直線コネクタ 36">
              <a:extLst>
                <a:ext uri="{FF2B5EF4-FFF2-40B4-BE49-F238E27FC236}">
                  <a16:creationId xmlns:a16="http://schemas.microsoft.com/office/drawing/2014/main" id="{C79BA439-7ECD-DBED-DAC4-5012EDB4FF89}"/>
                </a:ext>
              </a:extLst>
            </p:cNvPr>
            <p:cNvCxnSpPr>
              <a:cxnSpLocks/>
            </p:cNvCxnSpPr>
            <p:nvPr/>
          </p:nvCxnSpPr>
          <p:spPr>
            <a:xfrm>
              <a:off x="909504" y="2365690"/>
              <a:ext cx="8061241" cy="0"/>
            </a:xfrm>
            <a:prstGeom prst="line">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7E32C9C-3BCA-4B9A-FDD5-382CBCED36DB}"/>
                </a:ext>
              </a:extLst>
            </p:cNvPr>
            <p:cNvCxnSpPr>
              <a:cxnSpLocks/>
            </p:cNvCxnSpPr>
            <p:nvPr/>
          </p:nvCxnSpPr>
          <p:spPr>
            <a:xfrm>
              <a:off x="892810" y="2365690"/>
              <a:ext cx="55499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3324DDD9-83CD-2991-49AB-ADE0BF907E27}"/>
              </a:ext>
            </a:extLst>
          </p:cNvPr>
          <p:cNvGrpSpPr/>
          <p:nvPr/>
        </p:nvGrpSpPr>
        <p:grpSpPr>
          <a:xfrm>
            <a:off x="1517143" y="4074045"/>
            <a:ext cx="6663373" cy="1748240"/>
            <a:chOff x="0" y="0"/>
            <a:chExt cx="6663373" cy="1460233"/>
          </a:xfrm>
        </p:grpSpPr>
        <p:grpSp>
          <p:nvGrpSpPr>
            <p:cNvPr id="40" name="グループ化 39">
              <a:extLst>
                <a:ext uri="{FF2B5EF4-FFF2-40B4-BE49-F238E27FC236}">
                  <a16:creationId xmlns:a16="http://schemas.microsoft.com/office/drawing/2014/main" id="{EED77915-DA20-41BE-29C1-3F49311A1052}"/>
                </a:ext>
              </a:extLst>
            </p:cNvPr>
            <p:cNvGrpSpPr/>
            <p:nvPr/>
          </p:nvGrpSpPr>
          <p:grpSpPr>
            <a:xfrm>
              <a:off x="0" y="0"/>
              <a:ext cx="6663373" cy="1460233"/>
              <a:chOff x="0" y="0"/>
              <a:chExt cx="6663754" cy="1460836"/>
            </a:xfrm>
          </p:grpSpPr>
          <p:grpSp>
            <p:nvGrpSpPr>
              <p:cNvPr id="42" name="グループ化 41">
                <a:extLst>
                  <a:ext uri="{FF2B5EF4-FFF2-40B4-BE49-F238E27FC236}">
                    <a16:creationId xmlns:a16="http://schemas.microsoft.com/office/drawing/2014/main" id="{AD1CC2D4-F9FB-86F2-0B51-9F42A2C79AAD}"/>
                  </a:ext>
                </a:extLst>
              </p:cNvPr>
              <p:cNvGrpSpPr/>
              <p:nvPr/>
            </p:nvGrpSpPr>
            <p:grpSpPr>
              <a:xfrm>
                <a:off x="0" y="0"/>
                <a:ext cx="6663754" cy="1460836"/>
                <a:chOff x="0" y="0"/>
                <a:chExt cx="6663754" cy="1460836"/>
              </a:xfrm>
            </p:grpSpPr>
            <p:sp>
              <p:nvSpPr>
                <p:cNvPr id="49" name="正方形/長方形 48">
                  <a:extLst>
                    <a:ext uri="{FF2B5EF4-FFF2-40B4-BE49-F238E27FC236}">
                      <a16:creationId xmlns:a16="http://schemas.microsoft.com/office/drawing/2014/main" id="{38B84A0E-ACB6-C3DF-42C1-FC3CE64946F4}"/>
                    </a:ext>
                  </a:extLst>
                </p:cNvPr>
                <p:cNvSpPr/>
                <p:nvPr/>
              </p:nvSpPr>
              <p:spPr>
                <a:xfrm>
                  <a:off x="59377" y="190005"/>
                  <a:ext cx="6604377" cy="1270831"/>
                </a:xfrm>
                <a:prstGeom prst="rect">
                  <a:avLst/>
                </a:prstGeom>
                <a:solidFill>
                  <a:schemeClr val="bg1">
                    <a:lumMod val="85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正方形/長方形 49">
                  <a:extLst>
                    <a:ext uri="{FF2B5EF4-FFF2-40B4-BE49-F238E27FC236}">
                      <a16:creationId xmlns:a16="http://schemas.microsoft.com/office/drawing/2014/main" id="{7E4D65C0-4D5B-0F48-7000-091C133799E4}"/>
                    </a:ext>
                  </a:extLst>
                </p:cNvPr>
                <p:cNvSpPr/>
                <p:nvPr/>
              </p:nvSpPr>
              <p:spPr>
                <a:xfrm>
                  <a:off x="0" y="106878"/>
                  <a:ext cx="6604378" cy="1258403"/>
                </a:xfrm>
                <a:prstGeom prst="rect">
                  <a:avLst/>
                </a:prstGeom>
                <a:solidFill>
                  <a:schemeClr val="bg1"/>
                </a:solidFill>
                <a:ln w="63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51" name="グループ化 50">
                  <a:extLst>
                    <a:ext uri="{FF2B5EF4-FFF2-40B4-BE49-F238E27FC236}">
                      <a16:creationId xmlns:a16="http://schemas.microsoft.com/office/drawing/2014/main" id="{EAAA9564-665B-B1BF-A324-4922823A8260}"/>
                    </a:ext>
                  </a:extLst>
                </p:cNvPr>
                <p:cNvGrpSpPr/>
                <p:nvPr/>
              </p:nvGrpSpPr>
              <p:grpSpPr>
                <a:xfrm>
                  <a:off x="1080074" y="0"/>
                  <a:ext cx="5380760" cy="509189"/>
                  <a:chOff x="688188" y="0"/>
                  <a:chExt cx="5380760" cy="509189"/>
                </a:xfrm>
              </p:grpSpPr>
              <p:sp>
                <p:nvSpPr>
                  <p:cNvPr id="52" name="矢印: 五方向 500">
                    <a:extLst>
                      <a:ext uri="{FF2B5EF4-FFF2-40B4-BE49-F238E27FC236}">
                        <a16:creationId xmlns:a16="http://schemas.microsoft.com/office/drawing/2014/main" id="{83D353C2-2FFD-797D-D4ED-E8BE2D3B8656}"/>
                      </a:ext>
                    </a:extLst>
                  </p:cNvPr>
                  <p:cNvSpPr/>
                  <p:nvPr/>
                </p:nvSpPr>
                <p:spPr>
                  <a:xfrm>
                    <a:off x="688188" y="202878"/>
                    <a:ext cx="4484936" cy="24509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050" b="1" kern="100">
                        <a:effectLst/>
                        <a:ea typeface="BIZ UDゴシック" panose="020B0400000000000000" pitchFamily="49" charset="-128"/>
                        <a:cs typeface="Times New Roman" panose="02020603050405020304" pitchFamily="18" charset="0"/>
                      </a:rPr>
                      <a:t>こども部会・こどもまんなか市民会議からの意見</a:t>
                    </a:r>
                    <a:endParaRPr lang="ja-JP" sz="1050" kern="100">
                      <a:effectLst/>
                      <a:ea typeface="ＭＳ 明朝" panose="02020609040205080304" pitchFamily="17" charset="-128"/>
                      <a:cs typeface="Times New Roman" panose="02020603050405020304" pitchFamily="18" charset="0"/>
                    </a:endParaRPr>
                  </a:p>
                </p:txBody>
              </p:sp>
              <p:sp>
                <p:nvSpPr>
                  <p:cNvPr id="53" name="グラフィックス 1">
                    <a:extLst>
                      <a:ext uri="{FF2B5EF4-FFF2-40B4-BE49-F238E27FC236}">
                        <a16:creationId xmlns:a16="http://schemas.microsoft.com/office/drawing/2014/main" id="{5DF4EC36-A88C-77EB-0A96-F70C96D68A3E}"/>
                      </a:ext>
                    </a:extLst>
                  </p:cNvPr>
                  <p:cNvSpPr/>
                  <p:nvPr/>
                </p:nvSpPr>
                <p:spPr>
                  <a:xfrm>
                    <a:off x="5722484" y="0"/>
                    <a:ext cx="346464" cy="509189"/>
                  </a:xfrm>
                  <a:custGeom>
                    <a:avLst/>
                    <a:gdLst>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289628 w 336813"/>
                      <a:gd name="connsiteY32" fmla="*/ 262328 h 495005"/>
                      <a:gd name="connsiteX33" fmla="*/ 270685 w 336813"/>
                      <a:gd name="connsiteY33" fmla="*/ 266783 h 495005"/>
                      <a:gd name="connsiteX34" fmla="*/ 258771 w 336813"/>
                      <a:gd name="connsiteY34" fmla="*/ 285991 h 495005"/>
                      <a:gd name="connsiteX35" fmla="*/ 291146 w 336813"/>
                      <a:gd name="connsiteY35" fmla="*/ 285991 h 495005"/>
                      <a:gd name="connsiteX36" fmla="*/ 294050 w 336813"/>
                      <a:gd name="connsiteY36" fmla="*/ 281271 h 495005"/>
                      <a:gd name="connsiteX37" fmla="*/ 289595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3831 w 336813"/>
                      <a:gd name="connsiteY4" fmla="*/ 285991 h 495005"/>
                      <a:gd name="connsiteX5" fmla="*/ 46206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46206 w 336813"/>
                      <a:gd name="connsiteY6" fmla="*/ 285991 h 495005"/>
                      <a:gd name="connsiteX7" fmla="*/ 150018 w 336813"/>
                      <a:gd name="connsiteY7" fmla="*/ 109538 h 495005"/>
                      <a:gd name="connsiteX8" fmla="*/ 187355 w 336813"/>
                      <a:gd name="connsiteY8" fmla="*/ 58013 h 495005"/>
                      <a:gd name="connsiteX9" fmla="*/ 224746 w 336813"/>
                      <a:gd name="connsiteY9" fmla="*/ 30126 h 495005"/>
                      <a:gd name="connsiteX10" fmla="*/ 278705 w 336813"/>
                      <a:gd name="connsiteY10" fmla="*/ 38278 h 495005"/>
                      <a:gd name="connsiteX11" fmla="*/ 308703 w 336813"/>
                      <a:gd name="connsiteY11" fmla="*/ 80883 h 495005"/>
                      <a:gd name="connsiteX12" fmla="*/ 298440 w 336813"/>
                      <a:gd name="connsiteY12" fmla="*/ 126789 h 495005"/>
                      <a:gd name="connsiteX13" fmla="*/ 199863 w 336813"/>
                      <a:gd name="connsiteY13" fmla="*/ 285958 h 495005"/>
                      <a:gd name="connsiteX14" fmla="*/ 102903 w 336813"/>
                      <a:gd name="connsiteY14" fmla="*/ 442519 h 495005"/>
                      <a:gd name="connsiteX15" fmla="*/ 75874 w 336813"/>
                      <a:gd name="connsiteY15" fmla="*/ 465323 h 495005"/>
                      <a:gd name="connsiteX16" fmla="*/ 44655 w 336813"/>
                      <a:gd name="connsiteY16" fmla="*/ 461924 h 495005"/>
                      <a:gd name="connsiteX17" fmla="*/ 27791 w 336813"/>
                      <a:gd name="connsiteY17" fmla="*/ 434929 h 495005"/>
                      <a:gd name="connsiteX18" fmla="*/ 36074 w 336813"/>
                      <a:gd name="connsiteY18" fmla="*/ 401135 h 495005"/>
                      <a:gd name="connsiteX19" fmla="*/ 107391 w 336813"/>
                      <a:gd name="connsiteY19" fmla="*/ 285958 h 495005"/>
                      <a:gd name="connsiteX20" fmla="*/ 133430 w 336813"/>
                      <a:gd name="connsiteY20" fmla="*/ 243880 h 495005"/>
                      <a:gd name="connsiteX21" fmla="*/ 194781 w 336813"/>
                      <a:gd name="connsiteY21" fmla="*/ 144808 h 495005"/>
                      <a:gd name="connsiteX22" fmla="*/ 222271 w 336813"/>
                      <a:gd name="connsiteY22" fmla="*/ 100420 h 495005"/>
                      <a:gd name="connsiteX23" fmla="*/ 217816 w 336813"/>
                      <a:gd name="connsiteY23" fmla="*/ 81477 h 495005"/>
                      <a:gd name="connsiteX24" fmla="*/ 198873 w 336813"/>
                      <a:gd name="connsiteY24" fmla="*/ 85932 h 495005"/>
                      <a:gd name="connsiteX25" fmla="*/ 75016 w 336813"/>
                      <a:gd name="connsiteY25" fmla="*/ 285925 h 495005"/>
                      <a:gd name="connsiteX26" fmla="*/ 12643 w 336813"/>
                      <a:gd name="connsiteY26" fmla="*/ 386647 h 495005"/>
                      <a:gd name="connsiteX27" fmla="*/ 399 w 336813"/>
                      <a:gd name="connsiteY27" fmla="*/ 437800 h 495005"/>
                      <a:gd name="connsiteX28" fmla="*/ 30134 w 336813"/>
                      <a:gd name="connsiteY28" fmla="*/ 485290 h 495005"/>
                      <a:gd name="connsiteX29" fmla="*/ 84983 w 336813"/>
                      <a:gd name="connsiteY29" fmla="*/ 491263 h 495005"/>
                      <a:gd name="connsiteX30" fmla="*/ 126235 w 336813"/>
                      <a:gd name="connsiteY30" fmla="*/ 456974 h 495005"/>
                      <a:gd name="connsiteX31" fmla="*/ 232172 w 336813"/>
                      <a:gd name="connsiteY31" fmla="*/ 285925 h 495005"/>
                      <a:gd name="connsiteX32" fmla="*/ 321772 w 336813"/>
                      <a:gd name="connsiteY32" fmla="*/ 141244 h 495005"/>
                      <a:gd name="connsiteX33" fmla="*/ 335897 w 336813"/>
                      <a:gd name="connsiteY33" fmla="*/ 76857 h 495005"/>
                      <a:gd name="connsiteX34" fmla="*/ 335930 w 336813"/>
                      <a:gd name="connsiteY34" fmla="*/ 76890 h 495005"/>
                      <a:gd name="connsiteX35" fmla="*/ 289628 w 336813"/>
                      <a:gd name="connsiteY35" fmla="*/ 262328 h 495005"/>
                      <a:gd name="connsiteX36" fmla="*/ 270685 w 336813"/>
                      <a:gd name="connsiteY36" fmla="*/ 266783 h 495005"/>
                      <a:gd name="connsiteX37" fmla="*/ 258771 w 336813"/>
                      <a:gd name="connsiteY37" fmla="*/ 285991 h 495005"/>
                      <a:gd name="connsiteX38" fmla="*/ 291146 w 336813"/>
                      <a:gd name="connsiteY38" fmla="*/ 285991 h 495005"/>
                      <a:gd name="connsiteX39" fmla="*/ 294050 w 336813"/>
                      <a:gd name="connsiteY39" fmla="*/ 281271 h 495005"/>
                      <a:gd name="connsiteX40" fmla="*/ 289595 w 336813"/>
                      <a:gd name="connsiteY40" fmla="*/ 262328 h 495005"/>
                      <a:gd name="connsiteX41" fmla="*/ 289628 w 336813"/>
                      <a:gd name="connsiteY41"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3831 w 336813"/>
                      <a:gd name="connsiteY5" fmla="*/ 285991 h 495005"/>
                      <a:gd name="connsiteX6" fmla="*/ 150018 w 336813"/>
                      <a:gd name="connsiteY6" fmla="*/ 109538 h 495005"/>
                      <a:gd name="connsiteX7" fmla="*/ 187355 w 336813"/>
                      <a:gd name="connsiteY7" fmla="*/ 58013 h 495005"/>
                      <a:gd name="connsiteX8" fmla="*/ 224746 w 336813"/>
                      <a:gd name="connsiteY8" fmla="*/ 30126 h 495005"/>
                      <a:gd name="connsiteX9" fmla="*/ 278705 w 336813"/>
                      <a:gd name="connsiteY9" fmla="*/ 38278 h 495005"/>
                      <a:gd name="connsiteX10" fmla="*/ 308703 w 336813"/>
                      <a:gd name="connsiteY10" fmla="*/ 80883 h 495005"/>
                      <a:gd name="connsiteX11" fmla="*/ 298440 w 336813"/>
                      <a:gd name="connsiteY11" fmla="*/ 126789 h 495005"/>
                      <a:gd name="connsiteX12" fmla="*/ 199863 w 336813"/>
                      <a:gd name="connsiteY12" fmla="*/ 285958 h 495005"/>
                      <a:gd name="connsiteX13" fmla="*/ 102903 w 336813"/>
                      <a:gd name="connsiteY13" fmla="*/ 442519 h 495005"/>
                      <a:gd name="connsiteX14" fmla="*/ 75874 w 336813"/>
                      <a:gd name="connsiteY14" fmla="*/ 465323 h 495005"/>
                      <a:gd name="connsiteX15" fmla="*/ 44655 w 336813"/>
                      <a:gd name="connsiteY15" fmla="*/ 461924 h 495005"/>
                      <a:gd name="connsiteX16" fmla="*/ 27791 w 336813"/>
                      <a:gd name="connsiteY16" fmla="*/ 434929 h 495005"/>
                      <a:gd name="connsiteX17" fmla="*/ 36074 w 336813"/>
                      <a:gd name="connsiteY17" fmla="*/ 401135 h 495005"/>
                      <a:gd name="connsiteX18" fmla="*/ 107391 w 336813"/>
                      <a:gd name="connsiteY18" fmla="*/ 285958 h 495005"/>
                      <a:gd name="connsiteX19" fmla="*/ 133430 w 336813"/>
                      <a:gd name="connsiteY19" fmla="*/ 243880 h 495005"/>
                      <a:gd name="connsiteX20" fmla="*/ 194781 w 336813"/>
                      <a:gd name="connsiteY20" fmla="*/ 144808 h 495005"/>
                      <a:gd name="connsiteX21" fmla="*/ 222271 w 336813"/>
                      <a:gd name="connsiteY21" fmla="*/ 100420 h 495005"/>
                      <a:gd name="connsiteX22" fmla="*/ 217816 w 336813"/>
                      <a:gd name="connsiteY22" fmla="*/ 81477 h 495005"/>
                      <a:gd name="connsiteX23" fmla="*/ 198873 w 336813"/>
                      <a:gd name="connsiteY23" fmla="*/ 85932 h 495005"/>
                      <a:gd name="connsiteX24" fmla="*/ 75016 w 336813"/>
                      <a:gd name="connsiteY24" fmla="*/ 285925 h 495005"/>
                      <a:gd name="connsiteX25" fmla="*/ 12643 w 336813"/>
                      <a:gd name="connsiteY25" fmla="*/ 386647 h 495005"/>
                      <a:gd name="connsiteX26" fmla="*/ 399 w 336813"/>
                      <a:gd name="connsiteY26" fmla="*/ 437800 h 495005"/>
                      <a:gd name="connsiteX27" fmla="*/ 30134 w 336813"/>
                      <a:gd name="connsiteY27" fmla="*/ 485290 h 495005"/>
                      <a:gd name="connsiteX28" fmla="*/ 84983 w 336813"/>
                      <a:gd name="connsiteY28" fmla="*/ 491263 h 495005"/>
                      <a:gd name="connsiteX29" fmla="*/ 126235 w 336813"/>
                      <a:gd name="connsiteY29" fmla="*/ 456974 h 495005"/>
                      <a:gd name="connsiteX30" fmla="*/ 232172 w 336813"/>
                      <a:gd name="connsiteY30" fmla="*/ 285925 h 495005"/>
                      <a:gd name="connsiteX31" fmla="*/ 321772 w 336813"/>
                      <a:gd name="connsiteY31" fmla="*/ 141244 h 495005"/>
                      <a:gd name="connsiteX32" fmla="*/ 335897 w 336813"/>
                      <a:gd name="connsiteY32" fmla="*/ 76857 h 495005"/>
                      <a:gd name="connsiteX33" fmla="*/ 335930 w 336813"/>
                      <a:gd name="connsiteY33" fmla="*/ 76890 h 495005"/>
                      <a:gd name="connsiteX34" fmla="*/ 289628 w 336813"/>
                      <a:gd name="connsiteY34" fmla="*/ 262328 h 495005"/>
                      <a:gd name="connsiteX35" fmla="*/ 270685 w 336813"/>
                      <a:gd name="connsiteY35" fmla="*/ 266783 h 495005"/>
                      <a:gd name="connsiteX36" fmla="*/ 258771 w 336813"/>
                      <a:gd name="connsiteY36" fmla="*/ 285991 h 495005"/>
                      <a:gd name="connsiteX37" fmla="*/ 291146 w 336813"/>
                      <a:gd name="connsiteY37" fmla="*/ 285991 h 495005"/>
                      <a:gd name="connsiteX38" fmla="*/ 294050 w 336813"/>
                      <a:gd name="connsiteY38" fmla="*/ 281271 h 495005"/>
                      <a:gd name="connsiteX39" fmla="*/ 289595 w 336813"/>
                      <a:gd name="connsiteY39" fmla="*/ 262328 h 495005"/>
                      <a:gd name="connsiteX40" fmla="*/ 289628 w 336813"/>
                      <a:gd name="connsiteY40"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94050 w 336813"/>
                      <a:gd name="connsiteY37" fmla="*/ 281271 h 495005"/>
                      <a:gd name="connsiteX38" fmla="*/ 289595 w 336813"/>
                      <a:gd name="connsiteY38" fmla="*/ 262328 h 495005"/>
                      <a:gd name="connsiteX39" fmla="*/ 289628 w 336813"/>
                      <a:gd name="connsiteY39"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91146 w 336813"/>
                      <a:gd name="connsiteY36" fmla="*/ 285991 h 495005"/>
                      <a:gd name="connsiteX37" fmla="*/ 289595 w 336813"/>
                      <a:gd name="connsiteY37" fmla="*/ 262328 h 495005"/>
                      <a:gd name="connsiteX38" fmla="*/ 289628 w 336813"/>
                      <a:gd name="connsiteY38"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628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37" fmla="*/ 289628 w 336813"/>
                      <a:gd name="connsiteY37"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89595 w 336813"/>
                      <a:gd name="connsiteY33" fmla="*/ 262328 h 495005"/>
                      <a:gd name="connsiteX34" fmla="*/ 270685 w 336813"/>
                      <a:gd name="connsiteY34" fmla="*/ 266783 h 495005"/>
                      <a:gd name="connsiteX35" fmla="*/ 258771 w 336813"/>
                      <a:gd name="connsiteY35" fmla="*/ 285991 h 495005"/>
                      <a:gd name="connsiteX36" fmla="*/ 289595 w 336813"/>
                      <a:gd name="connsiteY36" fmla="*/ 262328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33" fmla="*/ 258771 w 336813"/>
                      <a:gd name="connsiteY33" fmla="*/ 285991 h 495005"/>
                      <a:gd name="connsiteX34" fmla="*/ 270685 w 336813"/>
                      <a:gd name="connsiteY34" fmla="*/ 266783 h 495005"/>
                      <a:gd name="connsiteX35" fmla="*/ 258771 w 336813"/>
                      <a:gd name="connsiteY35" fmla="*/ 285991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50018 w 336813"/>
                      <a:gd name="connsiteY5" fmla="*/ 109538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 name="connsiteX0" fmla="*/ 335930 w 336813"/>
                      <a:gd name="connsiteY0" fmla="*/ 76890 h 495005"/>
                      <a:gd name="connsiteX1" fmla="*/ 293192 w 336813"/>
                      <a:gd name="connsiteY1" fmla="*/ 14912 h 495005"/>
                      <a:gd name="connsiteX2" fmla="*/ 216991 w 336813"/>
                      <a:gd name="connsiteY2" fmla="*/ 3724 h 495005"/>
                      <a:gd name="connsiteX3" fmla="*/ 163957 w 336813"/>
                      <a:gd name="connsiteY3" fmla="*/ 43525 h 495005"/>
                      <a:gd name="connsiteX4" fmla="*/ 128587 w 336813"/>
                      <a:gd name="connsiteY4" fmla="*/ 109538 h 495005"/>
                      <a:gd name="connsiteX5" fmla="*/ 161457 w 336813"/>
                      <a:gd name="connsiteY5" fmla="*/ 110566 h 495005"/>
                      <a:gd name="connsiteX6" fmla="*/ 187355 w 336813"/>
                      <a:gd name="connsiteY6" fmla="*/ 58013 h 495005"/>
                      <a:gd name="connsiteX7" fmla="*/ 224746 w 336813"/>
                      <a:gd name="connsiteY7" fmla="*/ 30126 h 495005"/>
                      <a:gd name="connsiteX8" fmla="*/ 278705 w 336813"/>
                      <a:gd name="connsiteY8" fmla="*/ 38278 h 495005"/>
                      <a:gd name="connsiteX9" fmla="*/ 308703 w 336813"/>
                      <a:gd name="connsiteY9" fmla="*/ 80883 h 495005"/>
                      <a:gd name="connsiteX10" fmla="*/ 298440 w 336813"/>
                      <a:gd name="connsiteY10" fmla="*/ 126789 h 495005"/>
                      <a:gd name="connsiteX11" fmla="*/ 199863 w 336813"/>
                      <a:gd name="connsiteY11" fmla="*/ 285958 h 495005"/>
                      <a:gd name="connsiteX12" fmla="*/ 102903 w 336813"/>
                      <a:gd name="connsiteY12" fmla="*/ 442519 h 495005"/>
                      <a:gd name="connsiteX13" fmla="*/ 75874 w 336813"/>
                      <a:gd name="connsiteY13" fmla="*/ 465323 h 495005"/>
                      <a:gd name="connsiteX14" fmla="*/ 44655 w 336813"/>
                      <a:gd name="connsiteY14" fmla="*/ 461924 h 495005"/>
                      <a:gd name="connsiteX15" fmla="*/ 27791 w 336813"/>
                      <a:gd name="connsiteY15" fmla="*/ 434929 h 495005"/>
                      <a:gd name="connsiteX16" fmla="*/ 36074 w 336813"/>
                      <a:gd name="connsiteY16" fmla="*/ 401135 h 495005"/>
                      <a:gd name="connsiteX17" fmla="*/ 107391 w 336813"/>
                      <a:gd name="connsiteY17" fmla="*/ 285958 h 495005"/>
                      <a:gd name="connsiteX18" fmla="*/ 133430 w 336813"/>
                      <a:gd name="connsiteY18" fmla="*/ 243880 h 495005"/>
                      <a:gd name="connsiteX19" fmla="*/ 194781 w 336813"/>
                      <a:gd name="connsiteY19" fmla="*/ 144808 h 495005"/>
                      <a:gd name="connsiteX20" fmla="*/ 222271 w 336813"/>
                      <a:gd name="connsiteY20" fmla="*/ 100420 h 495005"/>
                      <a:gd name="connsiteX21" fmla="*/ 217816 w 336813"/>
                      <a:gd name="connsiteY21" fmla="*/ 81477 h 495005"/>
                      <a:gd name="connsiteX22" fmla="*/ 198873 w 336813"/>
                      <a:gd name="connsiteY22" fmla="*/ 85932 h 495005"/>
                      <a:gd name="connsiteX23" fmla="*/ 75016 w 336813"/>
                      <a:gd name="connsiteY23" fmla="*/ 285925 h 495005"/>
                      <a:gd name="connsiteX24" fmla="*/ 12643 w 336813"/>
                      <a:gd name="connsiteY24" fmla="*/ 386647 h 495005"/>
                      <a:gd name="connsiteX25" fmla="*/ 399 w 336813"/>
                      <a:gd name="connsiteY25" fmla="*/ 437800 h 495005"/>
                      <a:gd name="connsiteX26" fmla="*/ 30134 w 336813"/>
                      <a:gd name="connsiteY26" fmla="*/ 485290 h 495005"/>
                      <a:gd name="connsiteX27" fmla="*/ 84983 w 336813"/>
                      <a:gd name="connsiteY27" fmla="*/ 491263 h 495005"/>
                      <a:gd name="connsiteX28" fmla="*/ 126235 w 336813"/>
                      <a:gd name="connsiteY28" fmla="*/ 456974 h 495005"/>
                      <a:gd name="connsiteX29" fmla="*/ 232172 w 336813"/>
                      <a:gd name="connsiteY29" fmla="*/ 285925 h 495005"/>
                      <a:gd name="connsiteX30" fmla="*/ 321772 w 336813"/>
                      <a:gd name="connsiteY30" fmla="*/ 141244 h 495005"/>
                      <a:gd name="connsiteX31" fmla="*/ 335897 w 336813"/>
                      <a:gd name="connsiteY31" fmla="*/ 76857 h 495005"/>
                      <a:gd name="connsiteX32" fmla="*/ 335930 w 336813"/>
                      <a:gd name="connsiteY32" fmla="*/ 76890 h 49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813" h="495005">
                        <a:moveTo>
                          <a:pt x="335930" y="76890"/>
                        </a:moveTo>
                        <a:cubicBezTo>
                          <a:pt x="332630" y="53722"/>
                          <a:pt x="318868" y="30654"/>
                          <a:pt x="293192" y="14912"/>
                        </a:cubicBezTo>
                        <a:cubicBezTo>
                          <a:pt x="267451" y="-1127"/>
                          <a:pt x="239927" y="-3140"/>
                          <a:pt x="216991" y="3724"/>
                        </a:cubicBezTo>
                        <a:cubicBezTo>
                          <a:pt x="193989" y="10556"/>
                          <a:pt x="175210" y="25440"/>
                          <a:pt x="163957" y="43525"/>
                        </a:cubicBezTo>
                        <a:lnTo>
                          <a:pt x="128587" y="109538"/>
                        </a:lnTo>
                        <a:lnTo>
                          <a:pt x="161457" y="110566"/>
                        </a:lnTo>
                        <a:cubicBezTo>
                          <a:pt x="170090" y="93048"/>
                          <a:pt x="176807" y="71420"/>
                          <a:pt x="187355" y="58013"/>
                        </a:cubicBezTo>
                        <a:cubicBezTo>
                          <a:pt x="197903" y="44606"/>
                          <a:pt x="208542" y="34845"/>
                          <a:pt x="224746" y="30126"/>
                        </a:cubicBezTo>
                        <a:cubicBezTo>
                          <a:pt x="241016" y="25440"/>
                          <a:pt x="259332" y="26397"/>
                          <a:pt x="278705" y="38278"/>
                        </a:cubicBezTo>
                        <a:cubicBezTo>
                          <a:pt x="298143" y="50488"/>
                          <a:pt x="306294" y="65273"/>
                          <a:pt x="308703" y="80883"/>
                        </a:cubicBezTo>
                        <a:cubicBezTo>
                          <a:pt x="311079" y="96493"/>
                          <a:pt x="306756" y="113390"/>
                          <a:pt x="298440" y="126789"/>
                        </a:cubicBezTo>
                        <a:lnTo>
                          <a:pt x="199863" y="285958"/>
                        </a:lnTo>
                        <a:lnTo>
                          <a:pt x="102903" y="442519"/>
                        </a:lnTo>
                        <a:cubicBezTo>
                          <a:pt x="96138" y="453476"/>
                          <a:pt x="86138" y="461759"/>
                          <a:pt x="75874" y="465323"/>
                        </a:cubicBezTo>
                        <a:cubicBezTo>
                          <a:pt x="65512" y="468855"/>
                          <a:pt x="55380" y="468426"/>
                          <a:pt x="44655" y="461924"/>
                        </a:cubicBezTo>
                        <a:cubicBezTo>
                          <a:pt x="33764" y="455060"/>
                          <a:pt x="29144" y="445984"/>
                          <a:pt x="27791" y="434929"/>
                        </a:cubicBezTo>
                        <a:cubicBezTo>
                          <a:pt x="26570" y="423906"/>
                          <a:pt x="29804" y="411200"/>
                          <a:pt x="36074" y="401135"/>
                        </a:cubicBezTo>
                        <a:lnTo>
                          <a:pt x="107391" y="285958"/>
                        </a:lnTo>
                        <a:lnTo>
                          <a:pt x="133430" y="243880"/>
                        </a:lnTo>
                        <a:lnTo>
                          <a:pt x="194781" y="144808"/>
                        </a:lnTo>
                        <a:lnTo>
                          <a:pt x="222271" y="100420"/>
                        </a:lnTo>
                        <a:cubicBezTo>
                          <a:pt x="226264" y="93952"/>
                          <a:pt x="224284" y="85503"/>
                          <a:pt x="217816" y="81477"/>
                        </a:cubicBezTo>
                        <a:cubicBezTo>
                          <a:pt x="211348" y="77484"/>
                          <a:pt x="202866" y="79464"/>
                          <a:pt x="198873" y="85932"/>
                        </a:cubicBezTo>
                        <a:lnTo>
                          <a:pt x="75016" y="285925"/>
                        </a:lnTo>
                        <a:lnTo>
                          <a:pt x="12643" y="386647"/>
                        </a:lnTo>
                        <a:cubicBezTo>
                          <a:pt x="3402" y="401630"/>
                          <a:pt x="-1482" y="419715"/>
                          <a:pt x="399" y="437800"/>
                        </a:cubicBezTo>
                        <a:cubicBezTo>
                          <a:pt x="2148" y="455819"/>
                          <a:pt x="11752" y="474069"/>
                          <a:pt x="30134" y="485290"/>
                        </a:cubicBezTo>
                        <a:cubicBezTo>
                          <a:pt x="47790" y="496378"/>
                          <a:pt x="67987" y="497401"/>
                          <a:pt x="84983" y="491263"/>
                        </a:cubicBezTo>
                        <a:cubicBezTo>
                          <a:pt x="102078" y="485224"/>
                          <a:pt x="116467" y="472749"/>
                          <a:pt x="126235" y="456974"/>
                        </a:cubicBezTo>
                        <a:lnTo>
                          <a:pt x="232172" y="285925"/>
                        </a:lnTo>
                        <a:lnTo>
                          <a:pt x="321772" y="141244"/>
                        </a:lnTo>
                        <a:cubicBezTo>
                          <a:pt x="333092" y="122895"/>
                          <a:pt x="339263" y="100024"/>
                          <a:pt x="335897" y="76857"/>
                        </a:cubicBezTo>
                        <a:lnTo>
                          <a:pt x="335930" y="76890"/>
                        </a:lnTo>
                        <a:close/>
                      </a:path>
                    </a:pathLst>
                  </a:custGeom>
                  <a:solidFill>
                    <a:schemeClr val="tx1">
                      <a:lumMod val="50000"/>
                      <a:lumOff val="50000"/>
                    </a:schemeClr>
                  </a:solidFill>
                  <a:ln w="3268"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grpSp>
            <p:nvGrpSpPr>
              <p:cNvPr id="43" name="グループ化 42">
                <a:extLst>
                  <a:ext uri="{FF2B5EF4-FFF2-40B4-BE49-F238E27FC236}">
                    <a16:creationId xmlns:a16="http://schemas.microsoft.com/office/drawing/2014/main" id="{C24712F1-1098-BF5D-D9B5-FC663FCA75F2}"/>
                  </a:ext>
                </a:extLst>
              </p:cNvPr>
              <p:cNvGrpSpPr/>
              <p:nvPr/>
            </p:nvGrpSpPr>
            <p:grpSpPr>
              <a:xfrm>
                <a:off x="142504" y="257047"/>
                <a:ext cx="126669" cy="1048499"/>
                <a:chOff x="0" y="-16086"/>
                <a:chExt cx="126669" cy="1048499"/>
              </a:xfrm>
            </p:grpSpPr>
            <p:sp>
              <p:nvSpPr>
                <p:cNvPr id="44" name="楕円 43">
                  <a:extLst>
                    <a:ext uri="{FF2B5EF4-FFF2-40B4-BE49-F238E27FC236}">
                      <a16:creationId xmlns:a16="http://schemas.microsoft.com/office/drawing/2014/main" id="{A4E177AB-2FF6-BA17-8D34-41AD2E84A2F8}"/>
                    </a:ext>
                  </a:extLst>
                </p:cNvPr>
                <p:cNvSpPr/>
                <p:nvPr/>
              </p:nvSpPr>
              <p:spPr>
                <a:xfrm>
                  <a:off x="0" y="205971"/>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楕円 44">
                  <a:extLst>
                    <a:ext uri="{FF2B5EF4-FFF2-40B4-BE49-F238E27FC236}">
                      <a16:creationId xmlns:a16="http://schemas.microsoft.com/office/drawing/2014/main" id="{5F687079-9ADA-7F20-FAD0-0325197D263C}"/>
                    </a:ext>
                  </a:extLst>
                </p:cNvPr>
                <p:cNvSpPr/>
                <p:nvPr/>
              </p:nvSpPr>
              <p:spPr>
                <a:xfrm>
                  <a:off x="0" y="436069"/>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楕円 45">
                  <a:extLst>
                    <a:ext uri="{FF2B5EF4-FFF2-40B4-BE49-F238E27FC236}">
                      <a16:creationId xmlns:a16="http://schemas.microsoft.com/office/drawing/2014/main" id="{DF0B7EEA-8EFA-D8BC-EA4E-A88ECEE72F41}"/>
                    </a:ext>
                  </a:extLst>
                </p:cNvPr>
                <p:cNvSpPr/>
                <p:nvPr/>
              </p:nvSpPr>
              <p:spPr>
                <a:xfrm>
                  <a:off x="0" y="677230"/>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楕円 46">
                  <a:extLst>
                    <a:ext uri="{FF2B5EF4-FFF2-40B4-BE49-F238E27FC236}">
                      <a16:creationId xmlns:a16="http://schemas.microsoft.com/office/drawing/2014/main" id="{8B2DA33F-3F51-0AC2-6058-1132EB6686D7}"/>
                    </a:ext>
                  </a:extLst>
                </p:cNvPr>
                <p:cNvSpPr/>
                <p:nvPr/>
              </p:nvSpPr>
              <p:spPr>
                <a:xfrm>
                  <a:off x="9626" y="915370"/>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楕円 47">
                  <a:extLst>
                    <a:ext uri="{FF2B5EF4-FFF2-40B4-BE49-F238E27FC236}">
                      <a16:creationId xmlns:a16="http://schemas.microsoft.com/office/drawing/2014/main" id="{11F624C7-5661-4B8B-3EF8-5EA6494E460A}"/>
                    </a:ext>
                  </a:extLst>
                </p:cNvPr>
                <p:cNvSpPr/>
                <p:nvPr/>
              </p:nvSpPr>
              <p:spPr>
                <a:xfrm>
                  <a:off x="0" y="-16086"/>
                  <a:ext cx="117043" cy="11704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41" name="テキスト ボックス 502">
              <a:extLst>
                <a:ext uri="{FF2B5EF4-FFF2-40B4-BE49-F238E27FC236}">
                  <a16:creationId xmlns:a16="http://schemas.microsoft.com/office/drawing/2014/main" id="{975D8F0D-E5A7-9108-77D6-7232470DAD5B}"/>
                </a:ext>
              </a:extLst>
            </p:cNvPr>
            <p:cNvSpPr txBox="1"/>
            <p:nvPr/>
          </p:nvSpPr>
          <p:spPr>
            <a:xfrm>
              <a:off x="365760" y="476375"/>
              <a:ext cx="5063490" cy="9810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●医療サービスを整えてほしい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254000" indent="-254000"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　・休日夜間診療など、医療対策を充実してほしい。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・産科がない。こどもを産むことへの支援をしてほしい。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pPr>
              <a:r>
                <a:rPr lang="ja-JP" sz="1000" kern="100" dirty="0">
                  <a:effectLst/>
                  <a:latin typeface="Century" panose="02040604050505020304" pitchFamily="18" charset="0"/>
                  <a:ea typeface="BIZ UDゴシック" panose="020B0400000000000000" pitchFamily="49" charset="-128"/>
                  <a:cs typeface="Times New Roman" panose="02020603050405020304" pitchFamily="18" charset="0"/>
                </a:rPr>
                <a:t>・里帰り出産する人への配慮が欲しい。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pPr>
              <a:r>
                <a:rPr lang="ja-JP" sz="1000" kern="100" dirty="0">
                  <a:solidFill>
                    <a:srgbClr val="000000"/>
                  </a:solidFill>
                  <a:effectLst/>
                  <a:latin typeface="Century" panose="02040604050505020304" pitchFamily="18" charset="0"/>
                  <a:ea typeface="BIZ UDゴシック" panose="020B0400000000000000" pitchFamily="49" charset="-128"/>
                  <a:cs typeface="Times New Roman" panose="02020603050405020304" pitchFamily="18" charset="0"/>
                </a:rPr>
                <a:t>・土日祝日、夜間など、車が運転できない人のための支援があればよい。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569194817"/>
      </p:ext>
    </p:extLst>
  </p:cSld>
  <p:clrMapOvr>
    <a:masterClrMapping/>
  </p:clrMapOvr>
</p:sld>
</file>

<file path=ppt/theme/theme1.xml><?xml version="1.0" encoding="utf-8"?>
<a:theme xmlns:a="http://schemas.openxmlformats.org/drawingml/2006/main" name="バッジ">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120_TF55916208_Win32" id="{394398B6-406F-44C0-A856-BA2985CDC367}" vid="{835F3986-E725-4D5D-AFDD-D62B0CEEB7F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2677</TotalTime>
  <Words>2834</Words>
  <Application>Microsoft Office PowerPoint</Application>
  <PresentationFormat>A4 210 x 297 mm</PresentationFormat>
  <Paragraphs>436</Paragraphs>
  <Slides>22</Slides>
  <Notes>21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BIZ UDゴシック</vt:lpstr>
      <vt:lpstr>HG丸ｺﾞｼｯｸM-PRO</vt:lpstr>
      <vt:lpstr>Meiryo UI</vt:lpstr>
      <vt:lpstr>ＭＳ 明朝</vt:lpstr>
      <vt:lpstr>Arial</vt:lpstr>
      <vt:lpstr>Century</vt:lpstr>
      <vt:lpstr>Gill Sans MT</vt:lpstr>
      <vt:lpstr>Wingdings</vt:lpstr>
      <vt:lpstr>バッジ</vt:lpstr>
      <vt:lpstr>三浦市 こども計画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西東京市教育計画策定のための子どもワークショップについて</dc:title>
  <dc:creator>stx_kyoukikaku01</dc:creator>
  <cp:lastModifiedBy>株式会社名豊</cp:lastModifiedBy>
  <cp:revision>114</cp:revision>
  <cp:lastPrinted>2025-02-15T07:49:06Z</cp:lastPrinted>
  <dcterms:modified xsi:type="dcterms:W3CDTF">2025-02-18T02:15:03Z</dcterms:modified>
</cp:coreProperties>
</file>