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1">
  <p:sldMasterIdLst>
    <p:sldMasterId id="2147483923" r:id="rId1"/>
  </p:sldMasterIdLst>
  <p:notesMasterIdLst>
    <p:notesMasterId r:id="rId11"/>
  </p:notesMasterIdLst>
  <p:handoutMasterIdLst>
    <p:handoutMasterId r:id="rId12"/>
  </p:handoutMasterIdLst>
  <p:sldIdLst>
    <p:sldId id="256" r:id="rId2"/>
    <p:sldId id="1448" r:id="rId3"/>
    <p:sldId id="1592" r:id="rId4"/>
    <p:sldId id="1593" r:id="rId5"/>
    <p:sldId id="1594" r:id="rId6"/>
    <p:sldId id="1595" r:id="rId7"/>
    <p:sldId id="1596" r:id="rId8"/>
    <p:sldId id="1597" r:id="rId9"/>
    <p:sldId id="1598" r:id="rId10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B2CE366-307A-BCCC-56E1-00BBDA5206A3}" name=" " initials="" userId="f0366500be7447f3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8317"/>
    <a:srgbClr val="90D5F0"/>
    <a:srgbClr val="FDECCB"/>
    <a:srgbClr val="F8B323"/>
    <a:srgbClr val="A1AFD3"/>
    <a:srgbClr val="B0D5A7"/>
    <a:srgbClr val="CDA7CC"/>
    <a:srgbClr val="F3F3F2"/>
    <a:srgbClr val="C9F1FF"/>
    <a:srgbClr val="00AF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037" autoAdjust="0"/>
  </p:normalViewPr>
  <p:slideViewPr>
    <p:cSldViewPr snapToGrid="0">
      <p:cViewPr varScale="1">
        <p:scale>
          <a:sx n="62" d="100"/>
          <a:sy n="62" d="100"/>
        </p:scale>
        <p:origin x="264" y="56"/>
      </p:cViewPr>
      <p:guideLst/>
    </p:cSldViewPr>
  </p:slideViewPr>
  <p:outlineViewPr>
    <p:cViewPr>
      <p:scale>
        <a:sx n="33" d="100"/>
        <a:sy n="33" d="100"/>
      </p:scale>
      <p:origin x="0" y="-56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402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05263157894737"/>
          <c:y val="9.3875765529308833E-2"/>
          <c:w val="0.81738058681841874"/>
          <c:h val="0.6615102799650043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年少人口</c:v>
                </c:pt>
              </c:strCache>
            </c:strRef>
          </c:tx>
          <c:spPr>
            <a:pattFill prst="pct9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82F-47FB-99BC-9CA073460B89}"/>
                </c:ext>
              </c:extLst>
            </c:dLbl>
            <c:dLbl>
              <c:idx val="1"/>
              <c:layout>
                <c:manualLayout>
                  <c:x val="-2.0497676148869397E-17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82F-47FB-99BC-9CA073460B89}"/>
                </c:ext>
              </c:extLst>
            </c:dLbl>
            <c:dLbl>
              <c:idx val="2"/>
              <c:layout>
                <c:manualLayout>
                  <c:x val="0"/>
                  <c:y val="-1.2731334408019992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282F-47FB-99BC-9CA073460B89}"/>
                </c:ext>
              </c:extLst>
            </c:dLbl>
            <c:dLbl>
              <c:idx val="3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82F-47FB-99BC-9CA073460B89}"/>
                </c:ext>
              </c:extLst>
            </c:dLbl>
            <c:dLbl>
              <c:idx val="4"/>
              <c:layout>
                <c:manualLayout>
                  <c:x val="-4.0995352297738793E-17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282F-47FB-99BC-9CA073460B89}"/>
                </c:ext>
              </c:extLst>
            </c:dLbl>
            <c:dLbl>
              <c:idx val="5"/>
              <c:layout>
                <c:manualLayout>
                  <c:x val="0"/>
                  <c:y val="-1.2731334408019992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82F-47FB-99BC-9CA073460B89}"/>
                </c:ext>
              </c:extLst>
            </c:dLbl>
            <c:dLbl>
              <c:idx val="6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282F-47FB-99BC-9CA073460B89}"/>
                </c:ext>
              </c:extLst>
            </c:dLbl>
            <c:dLbl>
              <c:idx val="7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282F-47FB-99BC-9CA073460B89}"/>
                </c:ext>
              </c:extLst>
            </c:dLbl>
            <c:dLbl>
              <c:idx val="8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282F-47FB-99BC-9CA073460B89}"/>
                </c:ext>
              </c:extLst>
            </c:dLbl>
            <c:dLbl>
              <c:idx val="9"/>
              <c:layout>
                <c:manualLayout>
                  <c:x val="8.1990704595477587E-17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282F-47FB-99BC-9CA073460B89}"/>
                </c:ext>
              </c:extLst>
            </c:dLbl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282F-47FB-99BC-9CA073460B89}"/>
                </c:ext>
              </c:extLst>
            </c:dLbl>
            <c:dLbl>
              <c:idx val="11"/>
              <c:layout>
                <c:manualLayout>
                  <c:x val="0"/>
                  <c:y val="-1.2731334408019992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82F-47FB-99BC-9CA073460B89}"/>
                </c:ext>
              </c:extLst>
            </c:dLbl>
            <c:dLbl>
              <c:idx val="12"/>
              <c:layout>
                <c:manualLayout>
                  <c:x val="-1.6398140919095517E-16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282F-47FB-99BC-9CA073460B89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overflow" horzOverflow="overflow" vert="horz" wrap="square" lIns="0" tIns="0" rIns="0" bIns="0" anchor="ctr" anchorCtr="1">
                <a:no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Sheet1!$B$1:$N$1</c:f>
              <c:strCache>
                <c:ptCount val="13"/>
                <c:pt idx="0">
                  <c:v>昭和40</c:v>
                </c:pt>
                <c:pt idx="1">
                  <c:v>45</c:v>
                </c:pt>
                <c:pt idx="2">
                  <c:v>50</c:v>
                </c:pt>
                <c:pt idx="3">
                  <c:v>55</c:v>
                </c:pt>
                <c:pt idx="4">
                  <c:v>60</c:v>
                </c:pt>
                <c:pt idx="5">
                  <c:v>平成２</c:v>
                </c:pt>
                <c:pt idx="6">
                  <c:v>７</c:v>
                </c:pt>
                <c:pt idx="7">
                  <c:v>12</c:v>
                </c:pt>
                <c:pt idx="8">
                  <c:v>17</c:v>
                </c:pt>
                <c:pt idx="9">
                  <c:v>22</c:v>
                </c:pt>
                <c:pt idx="10">
                  <c:v>27</c:v>
                </c:pt>
                <c:pt idx="11">
                  <c:v>令和２</c:v>
                </c:pt>
                <c:pt idx="12">
                  <c:v>６
１.１</c:v>
                </c:pt>
              </c:strCache>
            </c:strRef>
          </c:cat>
          <c:val>
            <c:numRef>
              <c:f>Sheet1!$B$2:$N$2</c:f>
              <c:numCache>
                <c:formatCode>#,##0.0;[Red]\-#,##0.0</c:formatCode>
                <c:ptCount val="13"/>
                <c:pt idx="0">
                  <c:v>26</c:v>
                </c:pt>
                <c:pt idx="1">
                  <c:v>24.2</c:v>
                </c:pt>
                <c:pt idx="2">
                  <c:v>24.7</c:v>
                </c:pt>
                <c:pt idx="3">
                  <c:v>23.6</c:v>
                </c:pt>
                <c:pt idx="4">
                  <c:v>21.4</c:v>
                </c:pt>
                <c:pt idx="5">
                  <c:v>17.7</c:v>
                </c:pt>
                <c:pt idx="6" formatCode="0.0_);[Red]\(0.0\)">
                  <c:v>15.4</c:v>
                </c:pt>
                <c:pt idx="7">
                  <c:v>13.5</c:v>
                </c:pt>
                <c:pt idx="8">
                  <c:v>11.9</c:v>
                </c:pt>
                <c:pt idx="9">
                  <c:v>10.6</c:v>
                </c:pt>
                <c:pt idx="10">
                  <c:v>9.5</c:v>
                </c:pt>
                <c:pt idx="11">
                  <c:v>8.2875829474387732</c:v>
                </c:pt>
                <c:pt idx="12">
                  <c:v>7.6617871753166744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282F-47FB-99BC-9CA073460B8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生産年齢人口</c:v>
                </c:pt>
              </c:strCache>
            </c:strRef>
          </c:tx>
          <c:spPr>
            <a:pattFill prst="pct2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282F-47FB-99BC-9CA073460B89}"/>
                </c:ext>
              </c:extLst>
            </c:dLbl>
            <c:dLbl>
              <c:idx val="1"/>
              <c:layout>
                <c:manualLayout>
                  <c:x val="-2.0497676148869397E-17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282F-47FB-99BC-9CA073460B89}"/>
                </c:ext>
              </c:extLst>
            </c:dLbl>
            <c:dLbl>
              <c:idx val="2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282F-47FB-99BC-9CA073460B89}"/>
                </c:ext>
              </c:extLst>
            </c:dLbl>
            <c:dLbl>
              <c:idx val="3"/>
              <c:layout>
                <c:manualLayout>
                  <c:x val="0"/>
                  <c:y val="-6.3656672040099962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282F-47FB-99BC-9CA073460B89}"/>
                </c:ext>
              </c:extLst>
            </c:dLbl>
            <c:dLbl>
              <c:idx val="4"/>
              <c:layout>
                <c:manualLayout>
                  <c:x val="-4.0995352297738793E-17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2-282F-47FB-99BC-9CA073460B89}"/>
                </c:ext>
              </c:extLst>
            </c:dLbl>
            <c:dLbl>
              <c:idx val="5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282F-47FB-99BC-9CA073460B89}"/>
                </c:ext>
              </c:extLst>
            </c:dLbl>
            <c:dLbl>
              <c:idx val="6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4-282F-47FB-99BC-9CA073460B89}"/>
                </c:ext>
              </c:extLst>
            </c:dLbl>
            <c:dLbl>
              <c:idx val="7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5-282F-47FB-99BC-9CA073460B89}"/>
                </c:ext>
              </c:extLst>
            </c:dLbl>
            <c:dLbl>
              <c:idx val="8"/>
              <c:layout>
                <c:manualLayout>
                  <c:x val="0"/>
                  <c:y val="-6.3656672040099962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6-282F-47FB-99BC-9CA073460B89}"/>
                </c:ext>
              </c:extLst>
            </c:dLbl>
            <c:dLbl>
              <c:idx val="9"/>
              <c:layout>
                <c:manualLayout>
                  <c:x val="8.1990704595477587E-17"/>
                  <c:y val="-6.3656672040099962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282F-47FB-99BC-9CA073460B89}"/>
                </c:ext>
              </c:extLst>
            </c:dLbl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282F-47FB-99BC-9CA073460B89}"/>
                </c:ext>
              </c:extLst>
            </c:dLbl>
            <c:dLbl>
              <c:idx val="11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9-282F-47FB-99BC-9CA073460B89}"/>
                </c:ext>
              </c:extLst>
            </c:dLbl>
            <c:dLbl>
              <c:idx val="12"/>
              <c:layout>
                <c:manualLayout>
                  <c:x val="-1.6398140919095517E-16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A-282F-47FB-99BC-9CA073460B89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overflow" horzOverflow="overflow" vert="horz" wrap="square" lIns="0" tIns="0" rIns="0" bIns="0" anchor="ctr" anchorCtr="1">
                <a:no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Sheet1!$B$1:$N$1</c:f>
              <c:strCache>
                <c:ptCount val="13"/>
                <c:pt idx="0">
                  <c:v>昭和40</c:v>
                </c:pt>
                <c:pt idx="1">
                  <c:v>45</c:v>
                </c:pt>
                <c:pt idx="2">
                  <c:v>50</c:v>
                </c:pt>
                <c:pt idx="3">
                  <c:v>55</c:v>
                </c:pt>
                <c:pt idx="4">
                  <c:v>60</c:v>
                </c:pt>
                <c:pt idx="5">
                  <c:v>平成２</c:v>
                </c:pt>
                <c:pt idx="6">
                  <c:v>７</c:v>
                </c:pt>
                <c:pt idx="7">
                  <c:v>12</c:v>
                </c:pt>
                <c:pt idx="8">
                  <c:v>17</c:v>
                </c:pt>
                <c:pt idx="9">
                  <c:v>22</c:v>
                </c:pt>
                <c:pt idx="10">
                  <c:v>27</c:v>
                </c:pt>
                <c:pt idx="11">
                  <c:v>令和２</c:v>
                </c:pt>
                <c:pt idx="12">
                  <c:v>６
１.１</c:v>
                </c:pt>
              </c:strCache>
            </c:strRef>
          </c:cat>
          <c:val>
            <c:numRef>
              <c:f>Sheet1!$B$3:$N$3</c:f>
              <c:numCache>
                <c:formatCode>#,##0.0;[Red]\-#,##0.0</c:formatCode>
                <c:ptCount val="13"/>
                <c:pt idx="0">
                  <c:v>68.3</c:v>
                </c:pt>
                <c:pt idx="1">
                  <c:v>69.5</c:v>
                </c:pt>
                <c:pt idx="2">
                  <c:v>68</c:v>
                </c:pt>
                <c:pt idx="3">
                  <c:v>67.7</c:v>
                </c:pt>
                <c:pt idx="4">
                  <c:v>68.7</c:v>
                </c:pt>
                <c:pt idx="5">
                  <c:v>70.099999999999994</c:v>
                </c:pt>
                <c:pt idx="6">
                  <c:v>69.5</c:v>
                </c:pt>
                <c:pt idx="7">
                  <c:v>67.3</c:v>
                </c:pt>
                <c:pt idx="8">
                  <c:v>64.2</c:v>
                </c:pt>
                <c:pt idx="9">
                  <c:v>59.9</c:v>
                </c:pt>
                <c:pt idx="10">
                  <c:v>55</c:v>
                </c:pt>
                <c:pt idx="11">
                  <c:v>50.756671599751755</c:v>
                </c:pt>
                <c:pt idx="12">
                  <c:v>51.715215141209526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282F-47FB-99BC-9CA073460B89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老年人口</c:v>
                </c:pt>
              </c:strCache>
            </c:strRef>
          </c:tx>
          <c:spPr>
            <a:pattFill prst="wd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4.513888888888888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C-282F-47FB-99BC-9CA073460B89}"/>
                </c:ext>
              </c:extLst>
            </c:dLbl>
            <c:dLbl>
              <c:idx val="1"/>
              <c:layout>
                <c:manualLayout>
                  <c:x val="-2.0497676148869397E-17"/>
                  <c:y val="-4.861111111111111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D-282F-47FB-99BC-9CA073460B89}"/>
                </c:ext>
              </c:extLst>
            </c:dLbl>
            <c:dLbl>
              <c:idx val="2"/>
              <c:layout>
                <c:manualLayout>
                  <c:x val="0"/>
                  <c:y val="-4.861111111111111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E-282F-47FB-99BC-9CA073460B89}"/>
                </c:ext>
              </c:extLst>
            </c:dLbl>
            <c:dLbl>
              <c:idx val="3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F-282F-47FB-99BC-9CA073460B89}"/>
                </c:ext>
              </c:extLst>
            </c:dLbl>
            <c:dLbl>
              <c:idx val="4"/>
              <c:layout>
                <c:manualLayout>
                  <c:x val="-4.0995352297738793E-17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0-282F-47FB-99BC-9CA073460B89}"/>
                </c:ext>
              </c:extLst>
            </c:dLbl>
            <c:dLbl>
              <c:idx val="5"/>
              <c:layout>
                <c:manualLayout>
                  <c:x val="0"/>
                  <c:y val="-1.591416801002499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1-282F-47FB-99BC-9CA073460B89}"/>
                </c:ext>
              </c:extLst>
            </c:dLbl>
            <c:dLbl>
              <c:idx val="6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2-282F-47FB-99BC-9CA073460B89}"/>
                </c:ext>
              </c:extLst>
            </c:dLbl>
            <c:dLbl>
              <c:idx val="7"/>
              <c:layout>
                <c:manualLayout>
                  <c:x val="0"/>
                  <c:y val="-1.591416801002499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3-282F-47FB-99BC-9CA073460B89}"/>
                </c:ext>
              </c:extLst>
            </c:dLbl>
            <c:dLbl>
              <c:idx val="8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4-282F-47FB-99BC-9CA073460B89}"/>
                </c:ext>
              </c:extLst>
            </c:dLbl>
            <c:dLbl>
              <c:idx val="9"/>
              <c:layout>
                <c:manualLayout>
                  <c:x val="8.1990704595477587E-17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5-282F-47FB-99BC-9CA073460B89}"/>
                </c:ext>
              </c:extLst>
            </c:dLbl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6-282F-47FB-99BC-9CA073460B89}"/>
                </c:ext>
              </c:extLst>
            </c:dLbl>
            <c:dLbl>
              <c:idx val="11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7-282F-47FB-99BC-9CA073460B89}"/>
                </c:ext>
              </c:extLst>
            </c:dLbl>
            <c:dLbl>
              <c:idx val="12"/>
              <c:layout>
                <c:manualLayout>
                  <c:x val="-1.6398140919095517E-16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8-282F-47FB-99BC-9CA073460B89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overflow" horzOverflow="overflow" vert="horz" wrap="square" lIns="0" tIns="0" rIns="0" bIns="0" anchor="ctr" anchorCtr="1">
                <a:no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Sheet1!$B$1:$N$1</c:f>
              <c:strCache>
                <c:ptCount val="13"/>
                <c:pt idx="0">
                  <c:v>昭和40</c:v>
                </c:pt>
                <c:pt idx="1">
                  <c:v>45</c:v>
                </c:pt>
                <c:pt idx="2">
                  <c:v>50</c:v>
                </c:pt>
                <c:pt idx="3">
                  <c:v>55</c:v>
                </c:pt>
                <c:pt idx="4">
                  <c:v>60</c:v>
                </c:pt>
                <c:pt idx="5">
                  <c:v>平成２</c:v>
                </c:pt>
                <c:pt idx="6">
                  <c:v>７</c:v>
                </c:pt>
                <c:pt idx="7">
                  <c:v>12</c:v>
                </c:pt>
                <c:pt idx="8">
                  <c:v>17</c:v>
                </c:pt>
                <c:pt idx="9">
                  <c:v>22</c:v>
                </c:pt>
                <c:pt idx="10">
                  <c:v>27</c:v>
                </c:pt>
                <c:pt idx="11">
                  <c:v>令和２</c:v>
                </c:pt>
                <c:pt idx="12">
                  <c:v>６
１.１</c:v>
                </c:pt>
              </c:strCache>
            </c:strRef>
          </c:cat>
          <c:val>
            <c:numRef>
              <c:f>Sheet1!$B$4:$N$4</c:f>
              <c:numCache>
                <c:formatCode>#,##0.0;[Red]\-#,##0.0</c:formatCode>
                <c:ptCount val="13"/>
                <c:pt idx="0">
                  <c:v>5.7</c:v>
                </c:pt>
                <c:pt idx="1">
                  <c:v>6.3</c:v>
                </c:pt>
                <c:pt idx="2">
                  <c:v>7.3</c:v>
                </c:pt>
                <c:pt idx="3">
                  <c:v>8.6999999999999993</c:v>
                </c:pt>
                <c:pt idx="4">
                  <c:v>9.9</c:v>
                </c:pt>
                <c:pt idx="5">
                  <c:v>12.2</c:v>
                </c:pt>
                <c:pt idx="6">
                  <c:v>15.1</c:v>
                </c:pt>
                <c:pt idx="7">
                  <c:v>19.2</c:v>
                </c:pt>
                <c:pt idx="8">
                  <c:v>23.9</c:v>
                </c:pt>
                <c:pt idx="9">
                  <c:v>29.4</c:v>
                </c:pt>
                <c:pt idx="10">
                  <c:v>35.5</c:v>
                </c:pt>
                <c:pt idx="11">
                  <c:v>40.955745452809474</c:v>
                </c:pt>
                <c:pt idx="12">
                  <c:v>40.622997683473805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9-282F-47FB-99BC-9CA073460B89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</c:strCache>
            </c:strRef>
          </c:tx>
          <c:spPr>
            <a:solidFill>
              <a:srgbClr val="969696"/>
            </a:solidFill>
            <a:ln w="12700"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2.1218890680033321E-17"/>
                  <c:y val="2.935741984939276E-1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499426042152110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A-282F-47FB-99BC-9CA073460B89}"/>
                </c:ext>
              </c:extLst>
            </c:dLbl>
            <c:dLbl>
              <c:idx val="1"/>
              <c:layout>
                <c:manualLayout>
                  <c:x val="0"/>
                  <c:y val="-9.1008001533117545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499426042152110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B-282F-47FB-99BC-9CA073460B89}"/>
                </c:ext>
              </c:extLst>
            </c:dLbl>
            <c:dLbl>
              <c:idx val="2"/>
              <c:layout>
                <c:manualLayout>
                  <c:x val="-8.4875562720133283E-17"/>
                  <c:y val="2.935741984939276E-1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499426042152110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C-282F-47FB-99BC-9CA073460B89}"/>
                </c:ext>
              </c:extLst>
            </c:dLbl>
            <c:dLbl>
              <c:idx val="3"/>
              <c:layout>
                <c:manualLayout>
                  <c:x val="0"/>
                  <c:y val="2.935741984939276E-1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499426042152110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D-282F-47FB-99BC-9CA073460B89}"/>
                </c:ext>
              </c:extLst>
            </c:dLbl>
            <c:dLbl>
              <c:idx val="4"/>
              <c:layout>
                <c:manualLayout>
                  <c:x val="1.6975112544026657E-16"/>
                  <c:y val="2.935741984939276E-1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499426042152110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E-282F-47FB-99BC-9CA073460B89}"/>
                </c:ext>
              </c:extLst>
            </c:dLbl>
            <c:spPr>
              <a:solidFill>
                <a:schemeClr val="bg1"/>
              </a:solidFill>
              <a:ln w="6350"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Sheet1!$B$1:$N$1</c:f>
              <c:strCache>
                <c:ptCount val="13"/>
                <c:pt idx="0">
                  <c:v>昭和40</c:v>
                </c:pt>
                <c:pt idx="1">
                  <c:v>45</c:v>
                </c:pt>
                <c:pt idx="2">
                  <c:v>50</c:v>
                </c:pt>
                <c:pt idx="3">
                  <c:v>55</c:v>
                </c:pt>
                <c:pt idx="4">
                  <c:v>60</c:v>
                </c:pt>
                <c:pt idx="5">
                  <c:v>平成２</c:v>
                </c:pt>
                <c:pt idx="6">
                  <c:v>７</c:v>
                </c:pt>
                <c:pt idx="7">
                  <c:v>12</c:v>
                </c:pt>
                <c:pt idx="8">
                  <c:v>17</c:v>
                </c:pt>
                <c:pt idx="9">
                  <c:v>22</c:v>
                </c:pt>
                <c:pt idx="10">
                  <c:v>27</c:v>
                </c:pt>
                <c:pt idx="11">
                  <c:v>令和２</c:v>
                </c:pt>
                <c:pt idx="12">
                  <c:v>６
１.１</c:v>
                </c:pt>
              </c:strCache>
            </c:strRef>
          </c:cat>
          <c:val>
            <c:numRef>
              <c:f>Sheet1!$B$5:$N$5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2F-282F-47FB-99BC-9CA073460B89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</c:strCache>
            </c:strRef>
          </c:tx>
          <c:spPr>
            <a:pattFill prst="wdUpDiag">
              <a:fgClr>
                <a:srgbClr val="969696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2.1218890680033321E-1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0-282F-47FB-99BC-9CA073460B89}"/>
                </c:ext>
              </c:extLst>
            </c:dLbl>
            <c:dLbl>
              <c:idx val="1"/>
              <c:layout>
                <c:manualLayout>
                  <c:x val="0"/>
                  <c:y val="-4.697187175902841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1-282F-47FB-99BC-9CA073460B89}"/>
                </c:ext>
              </c:extLst>
            </c:dLbl>
            <c:dLbl>
              <c:idx val="2"/>
              <c:layout>
                <c:manualLayout>
                  <c:x val="-8.4875562720133283E-1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2-282F-47FB-99BC-9CA073460B89}"/>
                </c:ext>
              </c:extLst>
            </c:dLbl>
            <c:dLbl>
              <c:idx val="3"/>
              <c:layout>
                <c:manualLayout>
                  <c:x val="0"/>
                  <c:y val="-4.697187175902841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3-282F-47FB-99BC-9CA073460B89}"/>
                </c:ext>
              </c:extLst>
            </c:dLbl>
            <c:dLbl>
              <c:idx val="4"/>
              <c:layout>
                <c:manualLayout>
                  <c:x val="1.6975112544026657E-16"/>
                  <c:y val="-4.697187175902841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4-282F-47FB-99BC-9CA073460B89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Sheet1!$B$1:$N$1</c:f>
              <c:strCache>
                <c:ptCount val="13"/>
                <c:pt idx="0">
                  <c:v>昭和40</c:v>
                </c:pt>
                <c:pt idx="1">
                  <c:v>45</c:v>
                </c:pt>
                <c:pt idx="2">
                  <c:v>50</c:v>
                </c:pt>
                <c:pt idx="3">
                  <c:v>55</c:v>
                </c:pt>
                <c:pt idx="4">
                  <c:v>60</c:v>
                </c:pt>
                <c:pt idx="5">
                  <c:v>平成２</c:v>
                </c:pt>
                <c:pt idx="6">
                  <c:v>７</c:v>
                </c:pt>
                <c:pt idx="7">
                  <c:v>12</c:v>
                </c:pt>
                <c:pt idx="8">
                  <c:v>17</c:v>
                </c:pt>
                <c:pt idx="9">
                  <c:v>22</c:v>
                </c:pt>
                <c:pt idx="10">
                  <c:v>27</c:v>
                </c:pt>
                <c:pt idx="11">
                  <c:v>令和２</c:v>
                </c:pt>
                <c:pt idx="12">
                  <c:v>６
１.１</c:v>
                </c:pt>
              </c:strCache>
            </c:strRef>
          </c:cat>
          <c:val>
            <c:numRef>
              <c:f>Sheet1!$B$6:$N$6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35-282F-47FB-99BC-9CA073460B89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</c:strCache>
            </c:strRef>
          </c:tx>
          <c:spPr>
            <a:solidFill>
              <a:srgbClr val="C0C0C0"/>
            </a:solidFill>
            <a:ln w="12700"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2.1218890680033321E-17"/>
                  <c:y val="-4.697187175902841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6-282F-47FB-99BC-9CA073460B89}"/>
                </c:ext>
              </c:extLst>
            </c:dLbl>
            <c:dLbl>
              <c:idx val="1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7-282F-47FB-99BC-9CA073460B89}"/>
                </c:ext>
              </c:extLst>
            </c:dLbl>
            <c:dLbl>
              <c:idx val="2"/>
              <c:layout>
                <c:manualLayout>
                  <c:x val="-8.4875562720133283E-1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8-282F-47FB-99BC-9CA073460B89}"/>
                </c:ext>
              </c:extLst>
            </c:dLbl>
            <c:dLbl>
              <c:idx val="3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9-282F-47FB-99BC-9CA073460B89}"/>
                </c:ext>
              </c:extLst>
            </c:dLbl>
            <c:dLbl>
              <c:idx val="4"/>
              <c:layout>
                <c:manualLayout>
                  <c:x val="1.6975112544026657E-1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A-282F-47FB-99BC-9CA073460B89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Sheet1!$B$1:$N$1</c:f>
              <c:strCache>
                <c:ptCount val="13"/>
                <c:pt idx="0">
                  <c:v>昭和40</c:v>
                </c:pt>
                <c:pt idx="1">
                  <c:v>45</c:v>
                </c:pt>
                <c:pt idx="2">
                  <c:v>50</c:v>
                </c:pt>
                <c:pt idx="3">
                  <c:v>55</c:v>
                </c:pt>
                <c:pt idx="4">
                  <c:v>60</c:v>
                </c:pt>
                <c:pt idx="5">
                  <c:v>平成２</c:v>
                </c:pt>
                <c:pt idx="6">
                  <c:v>７</c:v>
                </c:pt>
                <c:pt idx="7">
                  <c:v>12</c:v>
                </c:pt>
                <c:pt idx="8">
                  <c:v>17</c:v>
                </c:pt>
                <c:pt idx="9">
                  <c:v>22</c:v>
                </c:pt>
                <c:pt idx="10">
                  <c:v>27</c:v>
                </c:pt>
                <c:pt idx="11">
                  <c:v>令和２</c:v>
                </c:pt>
                <c:pt idx="12">
                  <c:v>６
１.１</c:v>
                </c:pt>
              </c:strCache>
            </c:strRef>
          </c:cat>
          <c:val>
            <c:numRef>
              <c:f>Sheet1!$B$7:$N$7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3B-282F-47FB-99BC-9CA073460B89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</c:strCache>
            </c:strRef>
          </c:tx>
          <c:spPr>
            <a:pattFill prst="dkVert">
              <a:fgClr>
                <a:srgbClr val="969696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2.1218890680033321E-1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C-282F-47FB-99BC-9CA073460B89}"/>
                </c:ext>
              </c:extLst>
            </c:dLbl>
            <c:dLbl>
              <c:idx val="1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D-282F-47FB-99BC-9CA073460B89}"/>
                </c:ext>
              </c:extLst>
            </c:dLbl>
            <c:dLbl>
              <c:idx val="2"/>
              <c:layout>
                <c:manualLayout>
                  <c:x val="-8.4875562720133283E-17"/>
                  <c:y val="-4.697187175902841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E-282F-47FB-99BC-9CA073460B89}"/>
                </c:ext>
              </c:extLst>
            </c:dLbl>
            <c:dLbl>
              <c:idx val="3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F-282F-47FB-99BC-9CA073460B89}"/>
                </c:ext>
              </c:extLst>
            </c:dLbl>
            <c:dLbl>
              <c:idx val="4"/>
              <c:layout>
                <c:manualLayout>
                  <c:x val="1.6975112544026657E-16"/>
                  <c:y val="-4.697187175902841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40-282F-47FB-99BC-9CA073460B89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Sheet1!$B$1:$N$1</c:f>
              <c:strCache>
                <c:ptCount val="13"/>
                <c:pt idx="0">
                  <c:v>昭和40</c:v>
                </c:pt>
                <c:pt idx="1">
                  <c:v>45</c:v>
                </c:pt>
                <c:pt idx="2">
                  <c:v>50</c:v>
                </c:pt>
                <c:pt idx="3">
                  <c:v>55</c:v>
                </c:pt>
                <c:pt idx="4">
                  <c:v>60</c:v>
                </c:pt>
                <c:pt idx="5">
                  <c:v>平成２</c:v>
                </c:pt>
                <c:pt idx="6">
                  <c:v>７</c:v>
                </c:pt>
                <c:pt idx="7">
                  <c:v>12</c:v>
                </c:pt>
                <c:pt idx="8">
                  <c:v>17</c:v>
                </c:pt>
                <c:pt idx="9">
                  <c:v>22</c:v>
                </c:pt>
                <c:pt idx="10">
                  <c:v>27</c:v>
                </c:pt>
                <c:pt idx="11">
                  <c:v>令和２</c:v>
                </c:pt>
                <c:pt idx="12">
                  <c:v>６
１.１</c:v>
                </c:pt>
              </c:strCache>
            </c:strRef>
          </c:cat>
          <c:val>
            <c:numRef>
              <c:f>Sheet1!$B$8:$N$8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41-282F-47FB-99BC-9CA073460B89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5903398926652689E-4"/>
                  <c:y val="0.1755805058224443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31305903398927E-2"/>
                      <c:h val="5.56358325670527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42-282F-47FB-99BC-9CA073460B89}"/>
                </c:ext>
              </c:extLst>
            </c:dLbl>
            <c:dLbl>
              <c:idx val="1"/>
              <c:layout>
                <c:manualLayout>
                  <c:x val="5.5903398926654738E-4"/>
                  <c:y val="0.1755805058224443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31305903398927E-2"/>
                      <c:h val="5.56358325670527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43-282F-47FB-99BC-9CA073460B89}"/>
                </c:ext>
              </c:extLst>
            </c:dLbl>
            <c:dLbl>
              <c:idx val="2"/>
              <c:layout>
                <c:manualLayout>
                  <c:x val="5.5903398926654738E-4"/>
                  <c:y val="0.1755805058224443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31305903398927E-2"/>
                      <c:h val="5.56358325670527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44-282F-47FB-99BC-9CA073460B89}"/>
                </c:ext>
              </c:extLst>
            </c:dLbl>
            <c:dLbl>
              <c:idx val="3"/>
              <c:layout>
                <c:manualLayout>
                  <c:x val="5.5903398926646542E-4"/>
                  <c:y val="0.1755805058224443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31305903398927E-2"/>
                      <c:h val="5.56358325670527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45-282F-47FB-99BC-9CA073460B89}"/>
                </c:ext>
              </c:extLst>
            </c:dLbl>
            <c:dLbl>
              <c:idx val="4"/>
              <c:layout>
                <c:manualLayout>
                  <c:x val="2.7951699463327371E-3"/>
                  <c:y val="0.1755805058224443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31305903398927E-2"/>
                      <c:h val="5.56358325670527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46-282F-47FB-99BC-9CA073460B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Sheet1!$B$1:$N$1</c:f>
              <c:strCache>
                <c:ptCount val="13"/>
                <c:pt idx="0">
                  <c:v>昭和40</c:v>
                </c:pt>
                <c:pt idx="1">
                  <c:v>45</c:v>
                </c:pt>
                <c:pt idx="2">
                  <c:v>50</c:v>
                </c:pt>
                <c:pt idx="3">
                  <c:v>55</c:v>
                </c:pt>
                <c:pt idx="4">
                  <c:v>60</c:v>
                </c:pt>
                <c:pt idx="5">
                  <c:v>平成２</c:v>
                </c:pt>
                <c:pt idx="6">
                  <c:v>７</c:v>
                </c:pt>
                <c:pt idx="7">
                  <c:v>12</c:v>
                </c:pt>
                <c:pt idx="8">
                  <c:v>17</c:v>
                </c:pt>
                <c:pt idx="9">
                  <c:v>22</c:v>
                </c:pt>
                <c:pt idx="10">
                  <c:v>27</c:v>
                </c:pt>
                <c:pt idx="11">
                  <c:v>令和２</c:v>
                </c:pt>
                <c:pt idx="12">
                  <c:v>６
１.１</c:v>
                </c:pt>
              </c:strCache>
            </c:strRef>
          </c:cat>
          <c:val>
            <c:numRef>
              <c:f>Sheet1!$B$9:$N$9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47-282F-47FB-99BC-9CA073460B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568260056"/>
        <c:axId val="568260448"/>
      </c:barChart>
      <c:lineChart>
        <c:grouping val="standard"/>
        <c:varyColors val="0"/>
        <c:ser>
          <c:idx val="8"/>
          <c:order val="8"/>
          <c:tx>
            <c:strRef>
              <c:f>Sheet1!$A$10</c:f>
              <c:strCache>
                <c:ptCount val="1"/>
              </c:strCache>
            </c:strRef>
          </c:tx>
          <c:spPr>
            <a:ln w="28575" cap="rnd">
              <a:solidFill>
                <a:schemeClr val="bg1"/>
              </a:solidFill>
              <a:round/>
            </a:ln>
            <a:effectLst/>
          </c:spPr>
          <c:marker>
            <c:symbol val="none"/>
          </c:marker>
          <c:cat>
            <c:strRef>
              <c:f>Sheet1!$B$1:$N$1</c:f>
              <c:strCache>
                <c:ptCount val="13"/>
                <c:pt idx="0">
                  <c:v>昭和40</c:v>
                </c:pt>
                <c:pt idx="1">
                  <c:v>45</c:v>
                </c:pt>
                <c:pt idx="2">
                  <c:v>50</c:v>
                </c:pt>
                <c:pt idx="3">
                  <c:v>55</c:v>
                </c:pt>
                <c:pt idx="4">
                  <c:v>60</c:v>
                </c:pt>
                <c:pt idx="5">
                  <c:v>平成２</c:v>
                </c:pt>
                <c:pt idx="6">
                  <c:v>７</c:v>
                </c:pt>
                <c:pt idx="7">
                  <c:v>12</c:v>
                </c:pt>
                <c:pt idx="8">
                  <c:v>17</c:v>
                </c:pt>
                <c:pt idx="9">
                  <c:v>22</c:v>
                </c:pt>
                <c:pt idx="10">
                  <c:v>27</c:v>
                </c:pt>
                <c:pt idx="11">
                  <c:v>令和２</c:v>
                </c:pt>
                <c:pt idx="12">
                  <c:v>６
１.１</c:v>
                </c:pt>
              </c:strCache>
            </c:strRef>
          </c:cat>
          <c:val>
            <c:numRef>
              <c:f>Sheet1!$B$10:$N$10</c:f>
              <c:numCache>
                <c:formatCode>General</c:formatCode>
                <c:ptCount val="13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8-282F-47FB-99BC-9CA073460B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8268288"/>
        <c:axId val="568264760"/>
      </c:lineChart>
      <c:catAx>
        <c:axId val="56826005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defRPr>
            </a:pPr>
            <a:endParaRPr lang="ja-JP"/>
          </a:p>
        </c:txPr>
        <c:crossAx val="568260448"/>
        <c:crosses val="autoZero"/>
        <c:auto val="1"/>
        <c:lblAlgn val="ctr"/>
        <c:lblOffset val="100"/>
        <c:noMultiLvlLbl val="0"/>
      </c:catAx>
      <c:valAx>
        <c:axId val="568260448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r>
                  <a:rPr lang="ja-JP" sz="900"/>
                  <a:t>（</a:t>
                </a:r>
                <a:r>
                  <a:rPr lang="ja-JP" altLang="en-US" sz="900"/>
                  <a:t>％</a:t>
                </a:r>
                <a:r>
                  <a:rPr lang="ja-JP" sz="900"/>
                  <a:t>）</a:t>
                </a:r>
              </a:p>
            </c:rich>
          </c:tx>
          <c:layout>
            <c:manualLayout>
              <c:xMode val="edge"/>
              <c:yMode val="edge"/>
              <c:x val="2.0439867310861632E-2"/>
              <c:y val="2.068107531700834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;[Red]\-#,##0.0" sourceLinked="1"/>
        <c:majorTickMark val="in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defRPr>
            </a:pPr>
            <a:endParaRPr lang="ja-JP"/>
          </a:p>
        </c:txPr>
        <c:crossAx val="568260056"/>
        <c:crosses val="autoZero"/>
        <c:crossBetween val="between"/>
        <c:majorUnit val="20"/>
      </c:valAx>
      <c:valAx>
        <c:axId val="568264760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568268288"/>
        <c:crosses val="max"/>
        <c:crossBetween val="between"/>
      </c:valAx>
      <c:catAx>
        <c:axId val="5682682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6826476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defRPr>
            </a:pPr>
            <a:endParaRPr lang="ja-JP"/>
          </a:p>
        </c:txPr>
      </c:legendEntry>
      <c:layout>
        <c:manualLayout>
          <c:xMode val="edge"/>
          <c:yMode val="edge"/>
          <c:x val="0.1340232487710056"/>
          <c:y val="0.89572588582677171"/>
          <c:w val="0.86342592592592593"/>
          <c:h val="7.52083333333333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  <a:latin typeface="BIZ UDゴシック" panose="020B0400000000000000" pitchFamily="49" charset="-128"/>
          <a:ea typeface="BIZ UDゴシック" panose="020B0400000000000000" pitchFamily="49" charset="-128"/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283286623070407E-2"/>
          <c:y val="0.12248491351490899"/>
          <c:w val="0.81743885404154992"/>
          <c:h val="0.595717003476025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全国</c:v>
                </c:pt>
              </c:strCache>
            </c:strRef>
          </c:tx>
          <c:spPr>
            <a:pattFill prst="pct9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平成
29年</c:v>
                </c:pt>
                <c:pt idx="1">
                  <c:v>平成
30年</c:v>
                </c:pt>
                <c:pt idx="2">
                  <c:v>令和
元年</c:v>
                </c:pt>
                <c:pt idx="3">
                  <c:v>令和
２年</c:v>
                </c:pt>
                <c:pt idx="4">
                  <c:v>令和
３年</c:v>
                </c:pt>
              </c:strCache>
            </c:strRef>
          </c:cat>
          <c:val>
            <c:numRef>
              <c:f>Sheet1!$B$2:$F$2</c:f>
              <c:numCache>
                <c:formatCode>#,##0.0;[Red]\-#,##0.0</c:formatCode>
                <c:ptCount val="5"/>
                <c:pt idx="0">
                  <c:v>7.6</c:v>
                </c:pt>
                <c:pt idx="1">
                  <c:v>7.4</c:v>
                </c:pt>
                <c:pt idx="2">
                  <c:v>7</c:v>
                </c:pt>
                <c:pt idx="3">
                  <c:v>6.8</c:v>
                </c:pt>
                <c:pt idx="4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19-46EC-A8A4-C9EBF751B3F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神奈川</c:v>
                </c:pt>
              </c:strCache>
            </c:strRef>
          </c:tx>
          <c:spPr>
            <a:pattFill prst="pct25">
              <a:fgClr>
                <a:srgbClr val="FFC0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平成
29年</c:v>
                </c:pt>
                <c:pt idx="1">
                  <c:v>平成
30年</c:v>
                </c:pt>
                <c:pt idx="2">
                  <c:v>令和
元年</c:v>
                </c:pt>
                <c:pt idx="3">
                  <c:v>令和
２年</c:v>
                </c:pt>
                <c:pt idx="4">
                  <c:v>令和
３年</c:v>
                </c:pt>
              </c:strCache>
            </c:strRef>
          </c:cat>
          <c:val>
            <c:numRef>
              <c:f>Sheet1!$B$3:$F$3</c:f>
              <c:numCache>
                <c:formatCode>#,##0.0;[Red]\-#,##0.0</c:formatCode>
                <c:ptCount val="5"/>
                <c:pt idx="0">
                  <c:v>7.6</c:v>
                </c:pt>
                <c:pt idx="1">
                  <c:v>7.4</c:v>
                </c:pt>
                <c:pt idx="2">
                  <c:v>7</c:v>
                </c:pt>
                <c:pt idx="3">
                  <c:v>6.8</c:v>
                </c:pt>
                <c:pt idx="4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19-46EC-A8A4-C9EBF751B3F4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三浦市</c:v>
                </c:pt>
              </c:strCache>
            </c:strRef>
          </c:tx>
          <c:spPr>
            <a:pattFill prst="wd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平成
29年</c:v>
                </c:pt>
                <c:pt idx="1">
                  <c:v>平成
30年</c:v>
                </c:pt>
                <c:pt idx="2">
                  <c:v>令和
元年</c:v>
                </c:pt>
                <c:pt idx="3">
                  <c:v>令和
２年</c:v>
                </c:pt>
                <c:pt idx="4">
                  <c:v>令和
３年</c:v>
                </c:pt>
              </c:strCache>
            </c:strRef>
          </c:cat>
          <c:val>
            <c:numRef>
              <c:f>Sheet1!$B$4:$F$4</c:f>
              <c:numCache>
                <c:formatCode>#,##0.0;[Red]\-#,##0.0</c:formatCode>
                <c:ptCount val="5"/>
                <c:pt idx="0">
                  <c:v>4.5581967773548779</c:v>
                </c:pt>
                <c:pt idx="1">
                  <c:v>4.0775664342144893</c:v>
                </c:pt>
                <c:pt idx="2">
                  <c:v>3.6480888721521372</c:v>
                </c:pt>
                <c:pt idx="3">
                  <c:v>3.1377023461456179</c:v>
                </c:pt>
                <c:pt idx="4">
                  <c:v>3.6416254672615458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19-46EC-A8A4-C9EBF751B3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626607360"/>
        <c:axId val="626607752"/>
      </c:barChart>
      <c:lineChart>
        <c:grouping val="standard"/>
        <c:varyColors val="0"/>
        <c:ser>
          <c:idx val="4"/>
          <c:order val="3"/>
          <c:tx>
            <c:strRef>
              <c:f>Sheet1!$A$6</c:f>
              <c:strCache>
                <c:ptCount val="1"/>
              </c:strCache>
            </c:strRef>
          </c:tx>
          <c:spPr>
            <a:ln w="12700" cap="rnd">
              <a:solidFill>
                <a:schemeClr val="bg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1218890680033321E-1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419-46EC-A8A4-C9EBF751B3F4}"/>
                </c:ext>
              </c:extLst>
            </c:dLbl>
            <c:dLbl>
              <c:idx val="1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8419-46EC-A8A4-C9EBF751B3F4}"/>
                </c:ext>
              </c:extLst>
            </c:dLbl>
            <c:dLbl>
              <c:idx val="2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8419-46EC-A8A4-C9EBF751B3F4}"/>
                </c:ext>
              </c:extLst>
            </c:dLbl>
            <c:dLbl>
              <c:idx val="3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8419-46EC-A8A4-C9EBF751B3F4}"/>
                </c:ext>
              </c:extLst>
            </c:dLbl>
            <c:dLbl>
              <c:idx val="4"/>
              <c:layout>
                <c:manualLayout>
                  <c:x val="0"/>
                  <c:y val="4.697187175902841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8419-46EC-A8A4-C9EBF751B3F4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平成
29年</c:v>
                </c:pt>
                <c:pt idx="1">
                  <c:v>平成
30年</c:v>
                </c:pt>
                <c:pt idx="2">
                  <c:v>令和
元年</c:v>
                </c:pt>
                <c:pt idx="3">
                  <c:v>令和
２年</c:v>
                </c:pt>
                <c:pt idx="4">
                  <c:v>令和
３年</c:v>
                </c:pt>
              </c:strCache>
            </c:strRef>
          </c:cat>
          <c:val>
            <c:numRef>
              <c:f>Sheet1!$B$6:$D$6</c:f>
              <c:numCache>
                <c:formatCode>General</c:formatCode>
                <c:ptCount val="3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419-46EC-A8A4-C9EBF751B3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2458880"/>
        <c:axId val="642454560"/>
      </c:lineChart>
      <c:catAx>
        <c:axId val="62660736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defRPr>
            </a:pPr>
            <a:endParaRPr lang="ja-JP"/>
          </a:p>
        </c:txPr>
        <c:crossAx val="626607752"/>
        <c:crosses val="autoZero"/>
        <c:auto val="1"/>
        <c:lblAlgn val="ctr"/>
        <c:lblOffset val="100"/>
        <c:noMultiLvlLbl val="0"/>
      </c:catAx>
      <c:valAx>
        <c:axId val="626607752"/>
        <c:scaling>
          <c:orientation val="minMax"/>
          <c:max val="10"/>
          <c:min val="0"/>
        </c:scaling>
        <c:delete val="0"/>
        <c:axPos val="l"/>
        <c:numFmt formatCode="#,##0.0;[Red]\-#,##0.0" sourceLinked="1"/>
        <c:majorTickMark val="in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defRPr>
            </a:pPr>
            <a:endParaRPr lang="ja-JP"/>
          </a:p>
        </c:txPr>
        <c:crossAx val="626607360"/>
        <c:crosses val="autoZero"/>
        <c:crossBetween val="between"/>
        <c:majorUnit val="2"/>
      </c:valAx>
      <c:valAx>
        <c:axId val="642454560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642458880"/>
        <c:crosses val="max"/>
        <c:crossBetween val="between"/>
      </c:valAx>
      <c:catAx>
        <c:axId val="6424588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4245456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defRPr>
            </a:pPr>
            <a:endParaRPr lang="ja-JP"/>
          </a:p>
        </c:txPr>
      </c:legendEntry>
      <c:layout>
        <c:manualLayout>
          <c:xMode val="edge"/>
          <c:yMode val="edge"/>
          <c:x val="0.16868019147481192"/>
          <c:y val="0.90340763515244682"/>
          <c:w val="0.82763677220994758"/>
          <c:h val="9.50550858314117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  <a:latin typeface="BIZ UDゴシック" panose="020B0400000000000000" pitchFamily="49" charset="-128"/>
          <a:ea typeface="BIZ UDゴシック" panose="020B0400000000000000" pitchFamily="49" charset="-128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283286623070407E-2"/>
          <c:y val="0.12248491351490899"/>
          <c:w val="0.81743885404154992"/>
          <c:h val="0.595717003476025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全国</c:v>
                </c:pt>
              </c:strCache>
            </c:strRef>
          </c:tx>
          <c:spPr>
            <a:pattFill prst="pct9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平成
29年</c:v>
                </c:pt>
                <c:pt idx="1">
                  <c:v>平成
30年</c:v>
                </c:pt>
                <c:pt idx="2">
                  <c:v>令和
元年</c:v>
                </c:pt>
                <c:pt idx="3">
                  <c:v>令和
２年</c:v>
                </c:pt>
                <c:pt idx="4">
                  <c:v>令和
３年</c:v>
                </c:pt>
              </c:strCache>
            </c:strRef>
          </c:cat>
          <c:val>
            <c:numRef>
              <c:f>Sheet1!$B$2:$F$2</c:f>
              <c:numCache>
                <c:formatCode>#,##0.00_);[Red]\(#,##0.00\)</c:formatCode>
                <c:ptCount val="5"/>
                <c:pt idx="0">
                  <c:v>1.43</c:v>
                </c:pt>
                <c:pt idx="1">
                  <c:v>1.42</c:v>
                </c:pt>
                <c:pt idx="2">
                  <c:v>1.36</c:v>
                </c:pt>
                <c:pt idx="3">
                  <c:v>1.33</c:v>
                </c:pt>
                <c:pt idx="4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DF-4A9F-BB4F-B5A35F87B97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神奈川</c:v>
                </c:pt>
              </c:strCache>
            </c:strRef>
          </c:tx>
          <c:spPr>
            <a:pattFill prst="pct2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平成
29年</c:v>
                </c:pt>
                <c:pt idx="1">
                  <c:v>平成
30年</c:v>
                </c:pt>
                <c:pt idx="2">
                  <c:v>令和
元年</c:v>
                </c:pt>
                <c:pt idx="3">
                  <c:v>令和
２年</c:v>
                </c:pt>
                <c:pt idx="4">
                  <c:v>令和
３年</c:v>
                </c:pt>
              </c:strCache>
            </c:strRef>
          </c:cat>
          <c:val>
            <c:numRef>
              <c:f>Sheet1!$B$3:$F$3</c:f>
              <c:numCache>
                <c:formatCode>#,##0.00_);[Red]\(#,##0.00\)</c:formatCode>
                <c:ptCount val="5"/>
                <c:pt idx="0">
                  <c:v>1.34</c:v>
                </c:pt>
                <c:pt idx="1">
                  <c:v>1.33</c:v>
                </c:pt>
                <c:pt idx="2">
                  <c:v>1.28</c:v>
                </c:pt>
                <c:pt idx="3">
                  <c:v>1.26</c:v>
                </c:pt>
                <c:pt idx="4">
                  <c:v>1.22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DF-4A9F-BB4F-B5A35F87B97F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三浦市</c:v>
                </c:pt>
              </c:strCache>
            </c:strRef>
          </c:tx>
          <c:spPr>
            <a:pattFill prst="wd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平成
29年</c:v>
                </c:pt>
                <c:pt idx="1">
                  <c:v>平成
30年</c:v>
                </c:pt>
                <c:pt idx="2">
                  <c:v>令和
元年</c:v>
                </c:pt>
                <c:pt idx="3">
                  <c:v>令和
２年</c:v>
                </c:pt>
                <c:pt idx="4">
                  <c:v>令和
３年</c:v>
                </c:pt>
              </c:strCache>
            </c:strRef>
          </c:cat>
          <c:val>
            <c:numRef>
              <c:f>Sheet1!$B$4:$F$4</c:f>
              <c:numCache>
                <c:formatCode>#,##0.00_);[Red]\(#,##0.00\)</c:formatCode>
                <c:ptCount val="5"/>
                <c:pt idx="0">
                  <c:v>1.1217631776955399</c:v>
                </c:pt>
                <c:pt idx="1">
                  <c:v>1.026812188543585</c:v>
                </c:pt>
                <c:pt idx="2">
                  <c:v>0.94803737613084171</c:v>
                </c:pt>
                <c:pt idx="3">
                  <c:v>0.85800642328341614</c:v>
                </c:pt>
                <c:pt idx="4">
                  <c:v>1.0004955728032763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DF-4A9F-BB4F-B5A35F87B9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626607360"/>
        <c:axId val="626607752"/>
      </c:barChart>
      <c:lineChart>
        <c:grouping val="standard"/>
        <c:varyColors val="0"/>
        <c:ser>
          <c:idx val="4"/>
          <c:order val="3"/>
          <c:tx>
            <c:strRef>
              <c:f>Sheet1!$A$6</c:f>
              <c:strCache>
                <c:ptCount val="1"/>
              </c:strCache>
            </c:strRef>
          </c:tx>
          <c:spPr>
            <a:ln w="12700" cap="rnd">
              <a:solidFill>
                <a:schemeClr val="bg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1218890680033321E-1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9DF-4A9F-BB4F-B5A35F87B97F}"/>
                </c:ext>
              </c:extLst>
            </c:dLbl>
            <c:dLbl>
              <c:idx val="1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99DF-4A9F-BB4F-B5A35F87B97F}"/>
                </c:ext>
              </c:extLst>
            </c:dLbl>
            <c:dLbl>
              <c:idx val="2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9DF-4A9F-BB4F-B5A35F87B97F}"/>
                </c:ext>
              </c:extLst>
            </c:dLbl>
            <c:dLbl>
              <c:idx val="3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99DF-4A9F-BB4F-B5A35F87B97F}"/>
                </c:ext>
              </c:extLst>
            </c:dLbl>
            <c:dLbl>
              <c:idx val="4"/>
              <c:layout>
                <c:manualLayout>
                  <c:x val="0"/>
                  <c:y val="4.697187175902841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99DF-4A9F-BB4F-B5A35F87B97F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平成
29年</c:v>
                </c:pt>
                <c:pt idx="1">
                  <c:v>平成
30年</c:v>
                </c:pt>
                <c:pt idx="2">
                  <c:v>令和
元年</c:v>
                </c:pt>
                <c:pt idx="3">
                  <c:v>令和
２年</c:v>
                </c:pt>
                <c:pt idx="4">
                  <c:v>令和
３年</c:v>
                </c:pt>
              </c:strCache>
            </c:strRef>
          </c:cat>
          <c:val>
            <c:numRef>
              <c:f>Sheet1!$B$6:$D$6</c:f>
              <c:numCache>
                <c:formatCode>General</c:formatCode>
                <c:ptCount val="3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9DF-4A9F-BB4F-B5A35F87B9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2458880"/>
        <c:axId val="642454560"/>
      </c:lineChart>
      <c:catAx>
        <c:axId val="62660736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defRPr>
            </a:pPr>
            <a:endParaRPr lang="ja-JP"/>
          </a:p>
        </c:txPr>
        <c:crossAx val="626607752"/>
        <c:crosses val="autoZero"/>
        <c:auto val="1"/>
        <c:lblAlgn val="ctr"/>
        <c:lblOffset val="100"/>
        <c:noMultiLvlLbl val="0"/>
      </c:catAx>
      <c:valAx>
        <c:axId val="626607752"/>
        <c:scaling>
          <c:orientation val="minMax"/>
          <c:max val="1.5"/>
          <c:min val="0"/>
        </c:scaling>
        <c:delete val="0"/>
        <c:axPos val="l"/>
        <c:numFmt formatCode="#,##0.00_);[Red]\(#,##0.00\)" sourceLinked="1"/>
        <c:majorTickMark val="in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defRPr>
            </a:pPr>
            <a:endParaRPr lang="ja-JP"/>
          </a:p>
        </c:txPr>
        <c:crossAx val="626607360"/>
        <c:crosses val="autoZero"/>
        <c:crossBetween val="between"/>
        <c:majorUnit val="0.30000000000000004"/>
      </c:valAx>
      <c:valAx>
        <c:axId val="642454560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642458880"/>
        <c:crosses val="max"/>
        <c:crossBetween val="between"/>
      </c:valAx>
      <c:catAx>
        <c:axId val="6424588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4245456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defRPr>
            </a:pPr>
            <a:endParaRPr lang="ja-JP"/>
          </a:p>
        </c:txPr>
      </c:legendEntry>
      <c:layout>
        <c:manualLayout>
          <c:xMode val="edge"/>
          <c:yMode val="edge"/>
          <c:x val="0.16868019147481192"/>
          <c:y val="0.90340763515244682"/>
          <c:w val="0.82763677220994758"/>
          <c:h val="9.50550858314117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  <a:latin typeface="BIZ UDゴシック" panose="020B0400000000000000" pitchFamily="49" charset="-128"/>
          <a:ea typeface="BIZ UDゴシック" panose="020B0400000000000000" pitchFamily="49" charset="-128"/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52484047723015"/>
          <c:y val="9.2465079677355885E-2"/>
          <c:w val="0.88893693744453683"/>
          <c:h val="0.7202145177455808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０～２歳</c:v>
                </c:pt>
              </c:strCache>
            </c:strRef>
          </c:tx>
          <c:spPr>
            <a:pattFill prst="pct9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283668812418123E-2"/>
                      <c:h val="3.86159825634622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200-419D-BA99-967091196561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283668812418123E-2"/>
                      <c:h val="3.86159825634622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200-419D-BA99-967091196561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283668812418123E-2"/>
                      <c:h val="3.86159825634622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F200-419D-BA99-967091196561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283668812418123E-2"/>
                      <c:h val="3.86159825634622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200-419D-BA99-967091196561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令和７年度</c:v>
                </c:pt>
                <c:pt idx="1">
                  <c:v>令和８年度</c:v>
                </c:pt>
                <c:pt idx="2">
                  <c:v>令和９年度</c:v>
                </c:pt>
                <c:pt idx="3">
                  <c:v>令和10年度</c:v>
                </c:pt>
                <c:pt idx="4">
                  <c:v>令和11年度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419</c:v>
                </c:pt>
                <c:pt idx="1">
                  <c:v>400</c:v>
                </c:pt>
                <c:pt idx="2">
                  <c:v>391</c:v>
                </c:pt>
                <c:pt idx="3">
                  <c:v>378</c:v>
                </c:pt>
                <c:pt idx="4">
                  <c:v>365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200-419D-BA99-96709119656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３～５歳</c:v>
                </c:pt>
              </c:strCache>
            </c:strRef>
          </c:tx>
          <c:spPr>
            <a:pattFill prst="pct2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200-419D-BA99-967091196561}"/>
                </c:ext>
              </c:extLst>
            </c:dLbl>
            <c:dLbl>
              <c:idx val="1"/>
              <c:layout>
                <c:manualLayout>
                  <c:x val="-2.0497676148869397E-17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F200-419D-BA99-967091196561}"/>
                </c:ext>
              </c:extLst>
            </c:dLbl>
            <c:dLbl>
              <c:idx val="4"/>
              <c:layout>
                <c:manualLayout>
                  <c:x val="-4.0995352297738793E-17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F200-419D-BA99-967091196561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令和７年度</c:v>
                </c:pt>
                <c:pt idx="1">
                  <c:v>令和８年度</c:v>
                </c:pt>
                <c:pt idx="2">
                  <c:v>令和９年度</c:v>
                </c:pt>
                <c:pt idx="3">
                  <c:v>令和10年度</c:v>
                </c:pt>
                <c:pt idx="4">
                  <c:v>令和11年度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495</c:v>
                </c:pt>
                <c:pt idx="1">
                  <c:v>478</c:v>
                </c:pt>
                <c:pt idx="2">
                  <c:v>457</c:v>
                </c:pt>
                <c:pt idx="3">
                  <c:v>446</c:v>
                </c:pt>
                <c:pt idx="4">
                  <c:v>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200-419D-BA99-967091196561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６～８歳</c:v>
                </c:pt>
              </c:strCache>
            </c:strRef>
          </c:tx>
          <c:spPr>
            <a:pattFill prst="wdDnDiag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F200-419D-BA99-967091196561}"/>
                </c:ext>
              </c:extLst>
            </c:dLbl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F200-419D-BA99-967091196561}"/>
                </c:ext>
              </c:extLst>
            </c:dLbl>
            <c:dLbl>
              <c:idx val="4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370571746510219E-2"/>
                      <c:h val="3.93700787401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F200-419D-BA99-967091196561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令和７年度</c:v>
                </c:pt>
                <c:pt idx="1">
                  <c:v>令和８年度</c:v>
                </c:pt>
                <c:pt idx="2">
                  <c:v>令和９年度</c:v>
                </c:pt>
                <c:pt idx="3">
                  <c:v>令和10年度</c:v>
                </c:pt>
                <c:pt idx="4">
                  <c:v>令和11年度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643</c:v>
                </c:pt>
                <c:pt idx="1">
                  <c:v>606</c:v>
                </c:pt>
                <c:pt idx="2">
                  <c:v>577</c:v>
                </c:pt>
                <c:pt idx="3">
                  <c:v>514</c:v>
                </c:pt>
                <c:pt idx="4">
                  <c:v>496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200-419D-BA99-967091196561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９～11歳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4.0995352297738793E-17"/>
                  <c:y val="-3.6067522226143599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379628977502E-2"/>
                      <c:h val="4.49941986643760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200-419D-BA99-967091196561}"/>
                </c:ext>
              </c:extLst>
            </c:dLbl>
            <c:dLbl>
              <c:idx val="1"/>
              <c:layout>
                <c:manualLayout>
                  <c:x val="-4.0995352297738793E-17"/>
                  <c:y val="3.6067522226143599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379628977502E-2"/>
                      <c:h val="4.49941986643760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F200-419D-BA99-967091196561}"/>
                </c:ext>
              </c:extLst>
            </c:dLbl>
            <c:dLbl>
              <c:idx val="2"/>
              <c:layout>
                <c:manualLayout>
                  <c:x val="0"/>
                  <c:y val="-3.6067522226143599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379628977502E-2"/>
                      <c:h val="4.49941986643760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F200-419D-BA99-967091196561}"/>
                </c:ext>
              </c:extLst>
            </c:dLbl>
            <c:dLbl>
              <c:idx val="3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379628977502E-2"/>
                      <c:h val="4.49941986643760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F200-419D-BA99-967091196561}"/>
                </c:ext>
              </c:extLst>
            </c:dLbl>
            <c:dLbl>
              <c:idx val="4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379628977502E-2"/>
                      <c:h val="4.499419866437608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F200-419D-BA99-967091196561}"/>
                </c:ext>
              </c:extLst>
            </c:dLbl>
            <c:spPr>
              <a:solidFill>
                <a:schemeClr val="bg1"/>
              </a:solidFill>
              <a:ln w="6350"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令和７年度</c:v>
                </c:pt>
                <c:pt idx="1">
                  <c:v>令和８年度</c:v>
                </c:pt>
                <c:pt idx="2">
                  <c:v>令和９年度</c:v>
                </c:pt>
                <c:pt idx="3">
                  <c:v>令和10年度</c:v>
                </c:pt>
                <c:pt idx="4">
                  <c:v>令和11年度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668</c:v>
                </c:pt>
                <c:pt idx="1">
                  <c:v>669</c:v>
                </c:pt>
                <c:pt idx="2">
                  <c:v>638</c:v>
                </c:pt>
                <c:pt idx="3">
                  <c:v>648</c:v>
                </c:pt>
                <c:pt idx="4">
                  <c:v>610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200-419D-BA99-967091196561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合計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令和７年度</c:v>
                </c:pt>
                <c:pt idx="1">
                  <c:v>令和８年度</c:v>
                </c:pt>
                <c:pt idx="2">
                  <c:v>令和９年度</c:v>
                </c:pt>
                <c:pt idx="3">
                  <c:v>令和10年度</c:v>
                </c:pt>
                <c:pt idx="4">
                  <c:v>令和11年度</c:v>
                </c:pt>
              </c:strCache>
            </c:strRef>
          </c:cat>
          <c:val>
            <c:numRef>
              <c:f>Sheet1!$B$6:$F$6</c:f>
              <c:numCache>
                <c:formatCode>#,##0</c:formatCode>
                <c:ptCount val="5"/>
                <c:pt idx="0">
                  <c:v>2225</c:v>
                </c:pt>
                <c:pt idx="1">
                  <c:v>2153</c:v>
                </c:pt>
                <c:pt idx="2">
                  <c:v>2063</c:v>
                </c:pt>
                <c:pt idx="3">
                  <c:v>1986</c:v>
                </c:pt>
                <c:pt idx="4">
                  <c:v>1896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F200-419D-BA99-9670911965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568260056"/>
        <c:axId val="568260448"/>
      </c:barChart>
      <c:lineChart>
        <c:grouping val="standard"/>
        <c:varyColors val="0"/>
        <c:ser>
          <c:idx val="5"/>
          <c:order val="5"/>
          <c:tx>
            <c:strRef>
              <c:f>Sheet1!$A$8</c:f>
              <c:strCache>
                <c:ptCount val="1"/>
              </c:strCache>
            </c:strRef>
          </c:tx>
          <c:spPr>
            <a:ln>
              <a:solidFill>
                <a:schemeClr val="bg1"/>
              </a:solidFill>
            </a:ln>
          </c:spPr>
          <c:marker>
            <c:symbol val="none"/>
          </c:marker>
          <c:cat>
            <c:strRef>
              <c:f>Sheet1!$B$1:$F$1</c:f>
              <c:strCache>
                <c:ptCount val="5"/>
                <c:pt idx="0">
                  <c:v>令和７年度</c:v>
                </c:pt>
                <c:pt idx="1">
                  <c:v>令和８年度</c:v>
                </c:pt>
                <c:pt idx="2">
                  <c:v>令和９年度</c:v>
                </c:pt>
                <c:pt idx="3">
                  <c:v>令和10年度</c:v>
                </c:pt>
                <c:pt idx="4">
                  <c:v>令和11年度</c:v>
                </c:pt>
              </c:strCache>
            </c:strRef>
          </c:cat>
          <c:val>
            <c:numRef>
              <c:f>Sheet1!$B$8:$F$8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F200-419D-BA99-9670911965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3626655"/>
        <c:axId val="1693611775"/>
      </c:lineChart>
      <c:catAx>
        <c:axId val="56826005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ja-JP"/>
          </a:p>
        </c:txPr>
        <c:crossAx val="568260448"/>
        <c:crosses val="autoZero"/>
        <c:auto val="1"/>
        <c:lblAlgn val="ctr"/>
        <c:lblOffset val="100"/>
        <c:noMultiLvlLbl val="0"/>
      </c:catAx>
      <c:valAx>
        <c:axId val="568260448"/>
        <c:scaling>
          <c:orientation val="minMax"/>
          <c:max val="2500"/>
          <c:min val="0"/>
        </c:scaling>
        <c:delete val="0"/>
        <c:axPos val="l"/>
        <c:title>
          <c:tx>
            <c:rich>
              <a:bodyPr rot="0"/>
              <a:lstStyle/>
              <a:p>
                <a:pPr>
                  <a:defRPr/>
                </a:pPr>
                <a:r>
                  <a:rPr lang="ja-JP"/>
                  <a:t>（人）</a:t>
                </a:r>
              </a:p>
            </c:rich>
          </c:tx>
          <c:layout>
            <c:manualLayout>
              <c:xMode val="edge"/>
              <c:yMode val="edge"/>
              <c:x val="2.0439867310861635E-2"/>
              <c:y val="1.2811579744741232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_);[Red]\(#,##0\)" sourceLinked="0"/>
        <c:majorTickMark val="in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ja-JP"/>
          </a:p>
        </c:txPr>
        <c:crossAx val="568260056"/>
        <c:crosses val="autoZero"/>
        <c:crossBetween val="between"/>
        <c:majorUnit val="500"/>
      </c:valAx>
      <c:valAx>
        <c:axId val="1693611775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1693626655"/>
        <c:crosses val="max"/>
        <c:crossBetween val="between"/>
      </c:valAx>
      <c:catAx>
        <c:axId val="1693626655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93611775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4"/>
        <c:delete val="1"/>
      </c:legendEntry>
      <c:layout>
        <c:manualLayout>
          <c:xMode val="edge"/>
          <c:yMode val="edge"/>
          <c:x val="0.14168157423971378"/>
          <c:y val="0.90670120100814666"/>
          <c:w val="0.85527728085867616"/>
          <c:h val="7.4161981965514198E-2"/>
        </c:manualLayout>
      </c:layout>
      <c:overlay val="0"/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50">
          <a:solidFill>
            <a:schemeClr val="tx1"/>
          </a:solidFill>
          <a:latin typeface="BIZ UDゴシック" panose="020B0400000000000000" pitchFamily="49" charset="-128"/>
          <a:ea typeface="BIZ UDゴシック" panose="020B0400000000000000" pitchFamily="49" charset="-128"/>
        </a:defRPr>
      </a:pPr>
      <a:endParaRPr lang="ja-JP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66196988534328"/>
          <c:y val="0.129012344310242"/>
          <c:w val="0.78727241331675646"/>
          <c:h val="0.667861110433569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通報件数</c:v>
                </c:pt>
              </c:strCache>
            </c:strRef>
          </c:tx>
          <c:spPr>
            <a:pattFill prst="pct9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9063509149623249E-2"/>
                      <c:h val="6.3861349913631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B2F-4498-957A-6C6BC832C8F6}"/>
                </c:ext>
              </c:extLst>
            </c:dLbl>
            <c:dLbl>
              <c:idx val="1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9063509149623249E-2"/>
                      <c:h val="6.3861349913631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B2F-4498-957A-6C6BC832C8F6}"/>
                </c:ext>
              </c:extLst>
            </c:dLbl>
            <c:dLbl>
              <c:idx val="2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9063509149623249E-2"/>
                      <c:h val="6.3861349913631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B2F-4498-957A-6C6BC832C8F6}"/>
                </c:ext>
              </c:extLst>
            </c:dLbl>
            <c:dLbl>
              <c:idx val="3"/>
              <c:layout>
                <c:manualLayout>
                  <c:x val="7.8937014198272504E-1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9063509149623249E-2"/>
                      <c:h val="6.3861349913631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B2F-4498-957A-6C6BC832C8F6}"/>
                </c:ext>
              </c:extLst>
            </c:dLbl>
            <c:dLbl>
              <c:idx val="4"/>
              <c:layout>
                <c:manualLayout>
                  <c:x val="-1.5787402839654501E-1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9063509149623249E-2"/>
                      <c:h val="6.3861349913631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AB2F-4498-957A-6C6BC832C8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令和元年度</c:v>
                </c:pt>
                <c:pt idx="1">
                  <c:v>令和２年度</c:v>
                </c:pt>
                <c:pt idx="2">
                  <c:v>令和３年度</c:v>
                </c:pt>
                <c:pt idx="3">
                  <c:v>令和４年度</c:v>
                </c:pt>
                <c:pt idx="4">
                  <c:v>令和５年度</c:v>
                </c:pt>
              </c:strCache>
            </c:strRef>
          </c:cat>
          <c:val>
            <c:numRef>
              <c:f>Sheet1!$B$2:$F$2</c:f>
              <c:numCache>
                <c:formatCode>#,##0_);[Red]\(#,##0\)</c:formatCode>
                <c:ptCount val="5"/>
                <c:pt idx="0">
                  <c:v>30</c:v>
                </c:pt>
                <c:pt idx="1">
                  <c:v>76</c:v>
                </c:pt>
                <c:pt idx="2">
                  <c:v>35</c:v>
                </c:pt>
                <c:pt idx="3">
                  <c:v>68</c:v>
                </c:pt>
                <c:pt idx="4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B2F-4498-957A-6C6BC832C8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617734464"/>
        <c:axId val="626606576"/>
      </c:barChart>
      <c:catAx>
        <c:axId val="61773446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ja-JP"/>
          </a:p>
        </c:txPr>
        <c:crossAx val="626606576"/>
        <c:crosses val="autoZero"/>
        <c:auto val="1"/>
        <c:lblAlgn val="ctr"/>
        <c:lblOffset val="100"/>
        <c:noMultiLvlLbl val="0"/>
      </c:catAx>
      <c:valAx>
        <c:axId val="626606576"/>
        <c:scaling>
          <c:orientation val="minMax"/>
          <c:max val="80"/>
          <c:min val="0"/>
        </c:scaling>
        <c:delete val="0"/>
        <c:axPos val="l"/>
        <c:title>
          <c:tx>
            <c:rich>
              <a:bodyPr rot="0"/>
              <a:lstStyle/>
              <a:p>
                <a:pPr>
                  <a:defRPr/>
                </a:pPr>
                <a:r>
                  <a:rPr lang="ja-JP"/>
                  <a:t>（件）</a:t>
                </a:r>
              </a:p>
            </c:rich>
          </c:tx>
          <c:layout>
            <c:manualLayout>
              <c:xMode val="edge"/>
              <c:yMode val="edge"/>
              <c:x val="5.2430943441004213E-2"/>
              <c:y val="1.0537122735749262E-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_);[Red]\(#,##0\)" sourceLinked="1"/>
        <c:majorTickMark val="in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ja-JP"/>
          </a:p>
        </c:txPr>
        <c:crossAx val="61773446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solidFill>
            <a:schemeClr val="tx1"/>
          </a:solidFill>
          <a:latin typeface="BIZ UDゴシック" panose="020B0400000000000000" pitchFamily="49" charset="-128"/>
          <a:ea typeface="BIZ UDゴシック" panose="020B0400000000000000" pitchFamily="49" charset="-128"/>
        </a:defRPr>
      </a:pPr>
      <a:endParaRPr lang="ja-JP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66196988534328"/>
          <c:y val="0.129012344310242"/>
          <c:w val="0.78727241331675646"/>
          <c:h val="0.667861110433569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件数</c:v>
                </c:pt>
              </c:strCache>
            </c:strRef>
          </c:tx>
          <c:spPr>
            <a:pattFill prst="pct9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1.0996715945232106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57051007464158E-2"/>
                      <c:h val="6.38614484170447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450-48B3-ACFC-666FE3C1F6F1}"/>
                </c:ext>
              </c:extLst>
            </c:dLbl>
            <c:dLbl>
              <c:idx val="1"/>
              <c:layout>
                <c:manualLayout>
                  <c:x val="-6.0226077680863876E-17"/>
                  <c:y val="1.0996715940111361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57051007464158E-2"/>
                      <c:h val="6.38614484170447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50-48B3-ACFC-666FE3C1F6F1}"/>
                </c:ext>
              </c:extLst>
            </c:dLbl>
            <c:dLbl>
              <c:idx val="2"/>
              <c:layout>
                <c:manualLayout>
                  <c:x val="0"/>
                  <c:y val="1.0996715940111361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57051007464158E-2"/>
                      <c:h val="6.38614484170447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450-48B3-ACFC-666FE3C1F6F1}"/>
                </c:ext>
              </c:extLst>
            </c:dLbl>
            <c:dLbl>
              <c:idx val="3"/>
              <c:layout>
                <c:manualLayout>
                  <c:x val="0"/>
                  <c:y val="1.0996715940111361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57051007464158E-2"/>
                      <c:h val="6.38614484170447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50-48B3-ACFC-666FE3C1F6F1}"/>
                </c:ext>
              </c:extLst>
            </c:dLbl>
            <c:dLbl>
              <c:idx val="4"/>
              <c:layout>
                <c:manualLayout>
                  <c:x val="-1.2045215536172775E-16"/>
                  <c:y val="1.0996715940111361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557051007464158E-2"/>
                      <c:h val="6.38614484170447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E450-48B3-ACFC-666FE3C1F6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令和元年度</c:v>
                </c:pt>
                <c:pt idx="1">
                  <c:v>令和２年度</c:v>
                </c:pt>
                <c:pt idx="2">
                  <c:v>令和３年度</c:v>
                </c:pt>
                <c:pt idx="3">
                  <c:v>令和４年度</c:v>
                </c:pt>
                <c:pt idx="4">
                  <c:v>令和５年度</c:v>
                </c:pt>
              </c:strCache>
            </c:strRef>
          </c:cat>
          <c:val>
            <c:numRef>
              <c:f>Sheet1!$B$2:$F$2</c:f>
              <c:numCache>
                <c:formatCode>#,##0_);[Red]\(#,##0\)</c:formatCode>
                <c:ptCount val="5"/>
                <c:pt idx="0">
                  <c:v>63</c:v>
                </c:pt>
                <c:pt idx="1">
                  <c:v>48</c:v>
                </c:pt>
                <c:pt idx="2">
                  <c:v>64</c:v>
                </c:pt>
                <c:pt idx="3">
                  <c:v>98</c:v>
                </c:pt>
                <c:pt idx="4">
                  <c:v>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450-48B3-ACFC-666FE3C1F6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617734464"/>
        <c:axId val="626606576"/>
      </c:barChart>
      <c:catAx>
        <c:axId val="61773446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ja-JP"/>
          </a:p>
        </c:txPr>
        <c:crossAx val="626606576"/>
        <c:crosses val="autoZero"/>
        <c:auto val="1"/>
        <c:lblAlgn val="ctr"/>
        <c:lblOffset val="100"/>
        <c:noMultiLvlLbl val="0"/>
      </c:catAx>
      <c:valAx>
        <c:axId val="626606576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/>
              <a:lstStyle/>
              <a:p>
                <a:pPr>
                  <a:defRPr/>
                </a:pPr>
                <a:r>
                  <a:rPr lang="ja-JP"/>
                  <a:t>（件）</a:t>
                </a:r>
              </a:p>
            </c:rich>
          </c:tx>
          <c:layout>
            <c:manualLayout>
              <c:xMode val="edge"/>
              <c:yMode val="edge"/>
              <c:x val="5.6736648500207654E-2"/>
              <c:y val="1.7950361104890046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_);[Red]\(#,##0\)" sourceLinked="1"/>
        <c:majorTickMark val="in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ja-JP"/>
          </a:p>
        </c:txPr>
        <c:crossAx val="617734464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solidFill>
            <a:schemeClr val="tx1"/>
          </a:solidFill>
          <a:latin typeface="BIZ UDゴシック" panose="020B0400000000000000" pitchFamily="49" charset="-128"/>
          <a:ea typeface="BIZ UDゴシック" panose="020B0400000000000000" pitchFamily="49" charset="-128"/>
        </a:defRPr>
      </a:pPr>
      <a:endParaRPr lang="ja-JP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313944627889263E-2"/>
          <c:y val="0.1122362971346491"/>
          <c:w val="0.81740821446555179"/>
          <c:h val="0.605965530250302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小学生</c:v>
                </c:pt>
              </c:strCache>
            </c:strRef>
          </c:tx>
          <c:spPr>
            <a:pattFill prst="pct9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5.1124153785690993E-18"/>
                  <c:y val="6.54251423798776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379766458355E-2"/>
                      <c:h val="5.81018840746367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BDC9-4F81-8ADE-85B941408768}"/>
                </c:ext>
              </c:extLst>
            </c:dLbl>
            <c:dLbl>
              <c:idx val="1"/>
              <c:layout>
                <c:manualLayout>
                  <c:x val="-5.1124153785690993E-18"/>
                  <c:y val="6.54251423798776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379766458355E-2"/>
                      <c:h val="5.81018840746367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DC9-4F81-8ADE-85B941408768}"/>
                </c:ext>
              </c:extLst>
            </c:dLbl>
            <c:dLbl>
              <c:idx val="2"/>
              <c:layout>
                <c:manualLayout>
                  <c:x val="-5.1124153785690993E-18"/>
                  <c:y val="6.54251423798776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379766458355E-2"/>
                      <c:h val="5.81018840746367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BDC9-4F81-8ADE-85B941408768}"/>
                </c:ext>
              </c:extLst>
            </c:dLbl>
            <c:dLbl>
              <c:idx val="3"/>
              <c:layout>
                <c:manualLayout>
                  <c:x val="7.6686230678536485E-17"/>
                  <c:y val="6.54251423798776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379766458355E-2"/>
                      <c:h val="5.81018840746367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DC9-4F81-8ADE-85B941408768}"/>
                </c:ext>
              </c:extLst>
            </c:dLbl>
            <c:dLbl>
              <c:idx val="4"/>
              <c:layout>
                <c:manualLayout>
                  <c:x val="-1.6870970749278028E-16"/>
                  <c:y val="6.54251423798776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379766458355E-2"/>
                      <c:h val="5.81018840746367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BDC9-4F81-8ADE-85B9414087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令和元年度</c:v>
                </c:pt>
                <c:pt idx="1">
                  <c:v>令和２年度</c:v>
                </c:pt>
                <c:pt idx="2">
                  <c:v>令和３年度</c:v>
                </c:pt>
                <c:pt idx="3">
                  <c:v>令和４年度</c:v>
                </c:pt>
                <c:pt idx="4">
                  <c:v>令和５年度</c:v>
                </c:pt>
              </c:strCache>
            </c:strRef>
          </c:cat>
          <c:val>
            <c:numRef>
              <c:f>Sheet1!$B$2:$F$2</c:f>
              <c:numCache>
                <c:formatCode>#,##0_);[Red]\(#,##0\)</c:formatCode>
                <c:ptCount val="5"/>
                <c:pt idx="0">
                  <c:v>16</c:v>
                </c:pt>
                <c:pt idx="1">
                  <c:v>18</c:v>
                </c:pt>
                <c:pt idx="2">
                  <c:v>17</c:v>
                </c:pt>
                <c:pt idx="3">
                  <c:v>12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DC9-4F81-8ADE-85B94140876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中学生</c:v>
                </c:pt>
              </c:strCache>
            </c:strRef>
          </c:tx>
          <c:spPr>
            <a:pattFill prst="pct2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5.1124153785690993E-18"/>
                  <c:y val="6.54251423798776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379766458355E-2"/>
                      <c:h val="5.81018840746367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BDC9-4F81-8ADE-85B941408768}"/>
                </c:ext>
              </c:extLst>
            </c:dLbl>
            <c:dLbl>
              <c:idx val="1"/>
              <c:layout>
                <c:manualLayout>
                  <c:x val="-4.6011738407121893E-17"/>
                  <c:y val="6.54251423798776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379766458355E-2"/>
                      <c:h val="5.81018840746367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DC9-4F81-8ADE-85B941408768}"/>
                </c:ext>
              </c:extLst>
            </c:dLbl>
            <c:dLbl>
              <c:idx val="2"/>
              <c:layout>
                <c:manualLayout>
                  <c:x val="-5.1124153785690993E-18"/>
                  <c:y val="6.54251423798776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379766458355E-2"/>
                      <c:h val="5.81018840746367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BDC9-4F81-8ADE-85B941408768}"/>
                </c:ext>
              </c:extLst>
            </c:dLbl>
            <c:dLbl>
              <c:idx val="3"/>
              <c:layout>
                <c:manualLayout>
                  <c:x val="-5.1124153785690993E-18"/>
                  <c:y val="6.54251423798776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379766458355E-2"/>
                      <c:h val="5.81018840746367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BDC9-4F81-8ADE-85B941408768}"/>
                </c:ext>
              </c:extLst>
            </c:dLbl>
            <c:dLbl>
              <c:idx val="4"/>
              <c:layout>
                <c:manualLayout>
                  <c:x val="-5.1124153785690993E-18"/>
                  <c:y val="6.54251423798776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379766458355E-2"/>
                      <c:h val="5.81018840746367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BDC9-4F81-8ADE-85B9414087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令和元年度</c:v>
                </c:pt>
                <c:pt idx="1">
                  <c:v>令和２年度</c:v>
                </c:pt>
                <c:pt idx="2">
                  <c:v>令和３年度</c:v>
                </c:pt>
                <c:pt idx="3">
                  <c:v>令和４年度</c:v>
                </c:pt>
                <c:pt idx="4">
                  <c:v>令和５年度</c:v>
                </c:pt>
              </c:strCache>
            </c:strRef>
          </c:cat>
          <c:val>
            <c:numRef>
              <c:f>Sheet1!$B$3:$F$3</c:f>
              <c:numCache>
                <c:formatCode>#,##0_);[Red]\(#,##0\)</c:formatCode>
                <c:ptCount val="5"/>
                <c:pt idx="0">
                  <c:v>33</c:v>
                </c:pt>
                <c:pt idx="1">
                  <c:v>47</c:v>
                </c:pt>
                <c:pt idx="2">
                  <c:v>47</c:v>
                </c:pt>
                <c:pt idx="3">
                  <c:v>55</c:v>
                </c:pt>
                <c:pt idx="4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DC9-4F81-8ADE-85B9414087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626607360"/>
        <c:axId val="626607752"/>
      </c:barChart>
      <c:lineChart>
        <c:grouping val="standard"/>
        <c:varyColors val="0"/>
        <c:ser>
          <c:idx val="4"/>
          <c:order val="2"/>
          <c:tx>
            <c:strRef>
              <c:f>Sheet1!$A$6</c:f>
              <c:strCache>
                <c:ptCount val="1"/>
              </c:strCache>
            </c:strRef>
          </c:tx>
          <c:spPr>
            <a:ln w="12700" cap="rnd">
              <a:solidFill>
                <a:schemeClr val="bg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1218890680033321E-1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BDC9-4F81-8ADE-85B941408768}"/>
                </c:ext>
              </c:extLst>
            </c:dLbl>
            <c:dLbl>
              <c:idx val="1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BDC9-4F81-8ADE-85B941408768}"/>
                </c:ext>
              </c:extLst>
            </c:dLbl>
            <c:dLbl>
              <c:idx val="2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BDC9-4F81-8ADE-85B941408768}"/>
                </c:ext>
              </c:extLst>
            </c:dLbl>
            <c:dLbl>
              <c:idx val="3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BDC9-4F81-8ADE-85B941408768}"/>
                </c:ext>
              </c:extLst>
            </c:dLbl>
            <c:dLbl>
              <c:idx val="4"/>
              <c:layout>
                <c:manualLayout>
                  <c:x val="0"/>
                  <c:y val="4.697187175902841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93438320209973E-2"/>
                      <c:h val="4.50172590839673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BDC9-4F81-8ADE-85B941408768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Sheet1!$B$1:$F$1</c:f>
              <c:strCache>
                <c:ptCount val="5"/>
                <c:pt idx="0">
                  <c:v>令和元年度</c:v>
                </c:pt>
                <c:pt idx="1">
                  <c:v>令和２年度</c:v>
                </c:pt>
                <c:pt idx="2">
                  <c:v>令和３年度</c:v>
                </c:pt>
                <c:pt idx="3">
                  <c:v>令和４年度</c:v>
                </c:pt>
                <c:pt idx="4">
                  <c:v>令和５年度</c:v>
                </c:pt>
              </c:strCache>
            </c:strRef>
          </c:cat>
          <c:val>
            <c:numRef>
              <c:f>Sheet1!$B$6:$F$6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BDC9-4F81-8ADE-85B9414087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2458880"/>
        <c:axId val="642454560"/>
      </c:lineChart>
      <c:catAx>
        <c:axId val="62660736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defRPr>
            </a:pPr>
            <a:endParaRPr lang="ja-JP"/>
          </a:p>
        </c:txPr>
        <c:crossAx val="626607752"/>
        <c:crosses val="autoZero"/>
        <c:auto val="1"/>
        <c:lblAlgn val="ctr"/>
        <c:lblOffset val="100"/>
        <c:noMultiLvlLbl val="0"/>
      </c:catAx>
      <c:valAx>
        <c:axId val="626607752"/>
        <c:scaling>
          <c:orientation val="minMax"/>
          <c:max val="80"/>
          <c:min val="0"/>
        </c:scaling>
        <c:delete val="0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+mn-cs"/>
                  </a:defRPr>
                </a:pPr>
                <a:r>
                  <a:rPr lang="ja-JP"/>
                  <a:t>（人）</a:t>
                </a:r>
              </a:p>
            </c:rich>
          </c:tx>
          <c:layout>
            <c:manualLayout>
              <c:xMode val="edge"/>
              <c:yMode val="edge"/>
              <c:x val="2.7022497815213143E-2"/>
              <c:y val="1.642669378087923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defRPr>
              </a:pPr>
              <a:endParaRPr lang="ja-JP"/>
            </a:p>
          </c:txPr>
        </c:title>
        <c:numFmt formatCode="#,##0_);[Red]\(#,##0\)" sourceLinked="1"/>
        <c:majorTickMark val="in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defRPr>
            </a:pPr>
            <a:endParaRPr lang="ja-JP"/>
          </a:p>
        </c:txPr>
        <c:crossAx val="626607360"/>
        <c:crosses val="autoZero"/>
        <c:crossBetween val="between"/>
        <c:majorUnit val="20"/>
      </c:valAx>
      <c:valAx>
        <c:axId val="642454560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642458880"/>
        <c:crosses val="max"/>
        <c:crossBetween val="between"/>
      </c:valAx>
      <c:catAx>
        <c:axId val="6424588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4245456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defRPr>
            </a:pPr>
            <a:endParaRPr lang="ja-JP"/>
          </a:p>
        </c:txPr>
      </c:legendEntry>
      <c:layout>
        <c:manualLayout>
          <c:xMode val="edge"/>
          <c:yMode val="edge"/>
          <c:x val="0.18383090847609471"/>
          <c:y val="0.90340763515244682"/>
          <c:w val="0.81616909152390527"/>
          <c:h val="9.50550858314117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solidFill>
            <a:schemeClr val="tx1"/>
          </a:solidFill>
          <a:latin typeface="BIZ UDゴシック" panose="020B0400000000000000" pitchFamily="49" charset="-128"/>
          <a:ea typeface="BIZ UDゴシック" panose="020B0400000000000000" pitchFamily="49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86C3D2F-5A05-4596-A225-FC14565701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5" y="4"/>
            <a:ext cx="2918831" cy="495029"/>
          </a:xfrm>
          <a:prstGeom prst="rect">
            <a:avLst/>
          </a:prstGeom>
        </p:spPr>
        <p:txBody>
          <a:bodyPr vert="horz" lIns="94760" tIns="47380" rIns="94760" bIns="47380" rtlCol="0"/>
          <a:lstStyle>
            <a:lvl1pPr algn="l">
              <a:defRPr sz="1300"/>
            </a:lvl1pPr>
          </a:lstStyle>
          <a:p>
            <a:pPr rtl="0"/>
            <a:endParaRPr lang="ja-JP" altLang="en-US" noProof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39C051B-F26C-4470-B56C-092B4E1C4C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9" y="4"/>
            <a:ext cx="2918831" cy="495029"/>
          </a:xfrm>
          <a:prstGeom prst="rect">
            <a:avLst/>
          </a:prstGeom>
        </p:spPr>
        <p:txBody>
          <a:bodyPr vert="horz" lIns="94760" tIns="47380" rIns="94760" bIns="47380" rtlCol="0"/>
          <a:lstStyle>
            <a:lvl1pPr algn="r">
              <a:defRPr sz="1300"/>
            </a:lvl1pPr>
          </a:lstStyle>
          <a:p>
            <a:pPr rtl="0"/>
            <a:fld id="{4812499B-14EC-45C2-9506-AA22B6AF2E58}" type="datetime1">
              <a:rPr lang="ja-JP" altLang="en-US" noProof="1" smtClean="0">
                <a:latin typeface="Meiryo UI" panose="020B0604030504040204" pitchFamily="50" charset="-128"/>
                <a:ea typeface="Meiryo UI" panose="020B0604030504040204" pitchFamily="50" charset="-128"/>
              </a:rPr>
              <a:t>2025/2/18</a:t>
            </a:fld>
            <a:endParaRPr lang="ja-JP" altLang="en-US" noProof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D59DB8B-3A1C-4291-8A97-C19C5D31C3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5" y="9371288"/>
            <a:ext cx="2918831" cy="495028"/>
          </a:xfrm>
          <a:prstGeom prst="rect">
            <a:avLst/>
          </a:prstGeom>
        </p:spPr>
        <p:txBody>
          <a:bodyPr vert="horz" lIns="94760" tIns="47380" rIns="94760" bIns="47380" rtlCol="0" anchor="b"/>
          <a:lstStyle>
            <a:lvl1pPr algn="l">
              <a:defRPr sz="1300"/>
            </a:lvl1pPr>
          </a:lstStyle>
          <a:p>
            <a:pPr rtl="0"/>
            <a:endParaRPr lang="ja-JP" altLang="en-US" noProof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E6310B9-42FE-4FE9-8C0B-5C7382DBB0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9" y="9371288"/>
            <a:ext cx="2918831" cy="495028"/>
          </a:xfrm>
          <a:prstGeom prst="rect">
            <a:avLst/>
          </a:prstGeom>
        </p:spPr>
        <p:txBody>
          <a:bodyPr vert="horz" lIns="94760" tIns="47380" rIns="94760" bIns="47380" rtlCol="0" anchor="b"/>
          <a:lstStyle>
            <a:lvl1pPr algn="r">
              <a:defRPr sz="1300"/>
            </a:lvl1pPr>
          </a:lstStyle>
          <a:p>
            <a:pPr rtl="0"/>
            <a:fld id="{DEFCFFF0-B784-4FE7-8A38-F89DE294F830}" type="slidenum">
              <a:rPr lang="en-US" altLang="ja-JP" noProof="1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 noProof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15669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2918831" cy="495029"/>
          </a:xfrm>
          <a:prstGeom prst="rect">
            <a:avLst/>
          </a:prstGeom>
        </p:spPr>
        <p:txBody>
          <a:bodyPr vert="horz" lIns="94760" tIns="47380" rIns="94760" bIns="47380" rtlCol="0"/>
          <a:lstStyle>
            <a:lvl1pPr algn="l">
              <a:defRPr sz="13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9" y="4"/>
            <a:ext cx="2918831" cy="495029"/>
          </a:xfrm>
          <a:prstGeom prst="rect">
            <a:avLst/>
          </a:prstGeom>
        </p:spPr>
        <p:txBody>
          <a:bodyPr vert="horz" lIns="94760" tIns="47380" rIns="94760" bIns="47380" rtlCol="0"/>
          <a:lstStyle>
            <a:lvl1pPr algn="r">
              <a:defRPr sz="13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244C172-4AD7-425D-9B81-DBC802A9D468}" type="datetime1">
              <a:rPr lang="ja-JP" altLang="en-US" noProof="1" smtClean="0"/>
              <a:t>2025/2/18</a:t>
            </a:fld>
            <a:endParaRPr lang="ja-JP" altLang="en-US" noProof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5075"/>
            <a:ext cx="4808537" cy="3328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0" tIns="47380" rIns="94760" bIns="47380" rtlCol="0" anchor="ctr"/>
          <a:lstStyle/>
          <a:p>
            <a:pPr rtl="0"/>
            <a:endParaRPr lang="ja-JP" altLang="en-US" noProof="1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4760" tIns="47380" rIns="94760" bIns="47380" rtlCol="0"/>
          <a:lstStyle/>
          <a:p>
            <a:pPr lvl="0" rtl="0"/>
            <a:r>
              <a:rPr lang="ja-JP" altLang="en-US" noProof="1"/>
              <a:t>クリックしてマスター テキストのスタイルを編集</a:t>
            </a:r>
          </a:p>
          <a:p>
            <a:pPr lvl="1" rtl="0"/>
            <a:r>
              <a:rPr lang="ja-JP" altLang="en-US" noProof="1"/>
              <a:t>第 </a:t>
            </a:r>
            <a:r>
              <a:rPr lang="en-US" altLang="ja-JP" noProof="1"/>
              <a:t>2 </a:t>
            </a:r>
            <a:r>
              <a:rPr lang="ja-JP" altLang="en-US" noProof="1"/>
              <a:t>レベル</a:t>
            </a:r>
          </a:p>
          <a:p>
            <a:pPr lvl="2" rtl="0"/>
            <a:r>
              <a:rPr lang="ja-JP" altLang="en-US" noProof="1"/>
              <a:t>第 </a:t>
            </a:r>
            <a:r>
              <a:rPr lang="en-US" altLang="ja-JP" noProof="1"/>
              <a:t>3 </a:t>
            </a:r>
            <a:r>
              <a:rPr lang="ja-JP" altLang="en-US" noProof="1"/>
              <a:t>レベル</a:t>
            </a:r>
          </a:p>
          <a:p>
            <a:pPr lvl="3" rtl="0"/>
            <a:r>
              <a:rPr lang="ja-JP" altLang="en-US" noProof="1"/>
              <a:t>第 </a:t>
            </a:r>
            <a:r>
              <a:rPr lang="en-US" altLang="ja-JP" noProof="1"/>
              <a:t>4 </a:t>
            </a:r>
            <a:r>
              <a:rPr lang="ja-JP" altLang="en-US" noProof="1"/>
              <a:t>レベル</a:t>
            </a:r>
          </a:p>
          <a:p>
            <a:pPr lvl="4" rtl="0"/>
            <a:r>
              <a:rPr lang="ja-JP" altLang="en-US" noProof="1"/>
              <a:t>第 </a:t>
            </a:r>
            <a:r>
              <a:rPr lang="en-US" altLang="ja-JP" noProof="1"/>
              <a:t>5 </a:t>
            </a:r>
            <a:r>
              <a:rPr lang="ja-JP" altLang="en-US" noProof="1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371288"/>
            <a:ext cx="2918831" cy="495028"/>
          </a:xfrm>
          <a:prstGeom prst="rect">
            <a:avLst/>
          </a:prstGeom>
        </p:spPr>
        <p:txBody>
          <a:bodyPr vert="horz" lIns="94760" tIns="47380" rIns="94760" bIns="47380" rtlCol="0" anchor="b"/>
          <a:lstStyle>
            <a:lvl1pPr algn="l">
              <a:defRPr sz="13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9" y="9371288"/>
            <a:ext cx="2918831" cy="495028"/>
          </a:xfrm>
          <a:prstGeom prst="rect">
            <a:avLst/>
          </a:prstGeom>
        </p:spPr>
        <p:txBody>
          <a:bodyPr vert="horz" lIns="94760" tIns="47380" rIns="94760" bIns="47380" rtlCol="0" anchor="b"/>
          <a:lstStyle>
            <a:lvl1pPr algn="r">
              <a:defRPr sz="1300" baseline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998C672F-171E-46DC-915C-C7BCF99F5C42}" type="slidenum">
              <a:rPr lang="en-US" altLang="ja-JP" noProof="1" smtClean="0"/>
              <a:pPr/>
              <a:t>‹#›</a:t>
            </a:fld>
            <a:endParaRPr lang="ja-JP" altLang="en-US" noProof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84980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 baseline="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6130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BE8B7E-E696-412A-BDAB-67D8A16A7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2C7D4D6-3D43-43B7-883D-4D11939812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18DF90-25A7-4B07-BAD8-9FD6DA5DD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0114A-E0D8-436A-8284-E8ADAB0B424B}" type="datetime1">
              <a:rPr lang="ja-JP" altLang="en-US" noProof="1" smtClean="0"/>
              <a:t>2025/2/18</a:t>
            </a:fld>
            <a:endParaRPr lang="ja-JP" altLang="en-US" noProof="1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D4E3DC-61EB-4F36-B2AB-085DA0869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1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DFAD65-B6BF-4855-B0D4-4FAF1E946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altLang="ja-JP" noProof="1" smtClean="0"/>
              <a:pPr/>
              <a:t>‹#›</a:t>
            </a:fld>
            <a:endParaRPr lang="ja-JP" altLang="en-US" noProof="1"/>
          </a:p>
        </p:txBody>
      </p:sp>
    </p:spTree>
    <p:extLst>
      <p:ext uri="{BB962C8B-B14F-4D97-AF65-F5344CB8AC3E}">
        <p14:creationId xmlns:p14="http://schemas.microsoft.com/office/powerpoint/2010/main" val="31785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07B6B8-4A99-4DE2-BA45-D2526A203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DF91F2-5A3F-4AA8-9436-2961E6D30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158152-E26D-4387-A074-33A5DE9E2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7726-D44E-476E-A09F-BDBC3419CB61}" type="datetime1">
              <a:rPr lang="ja-JP" altLang="en-US" noProof="1" smtClean="0"/>
              <a:t>2025/2/18</a:t>
            </a:fld>
            <a:endParaRPr lang="ja-JP" altLang="en-US" noProof="1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6B8031-D665-4E94-B7B3-B628C36E6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1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4BE5F0-9913-44EF-94AE-E08DE0F5E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altLang="ja-JP" noProof="1" smtClean="0"/>
              <a:pPr/>
              <a:t>‹#›</a:t>
            </a:fld>
            <a:endParaRPr lang="ja-JP" altLang="en-US" noProof="1"/>
          </a:p>
        </p:txBody>
      </p:sp>
    </p:spTree>
    <p:extLst>
      <p:ext uri="{BB962C8B-B14F-4D97-AF65-F5344CB8AC3E}">
        <p14:creationId xmlns:p14="http://schemas.microsoft.com/office/powerpoint/2010/main" val="143853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2A3A043-35D2-4898-920F-E4CD5B4C19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0F07AE3-CE72-4FAF-B317-2D772A7A3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32A200-DDE8-42FE-BD8A-873E054F7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CC2F-45BF-43FF-96F9-A662FE1530A1}" type="datetime1">
              <a:rPr lang="ja-JP" altLang="en-US" noProof="1" smtClean="0"/>
              <a:t>2025/2/18</a:t>
            </a:fld>
            <a:endParaRPr lang="ja-JP" altLang="en-US" noProof="1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FFD201-351F-46BB-96A5-08E790847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1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E07827-0421-4CF8-AD24-ABCE4798A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altLang="ja-JP" noProof="1" smtClean="0"/>
              <a:pPr/>
              <a:t>‹#›</a:t>
            </a:fld>
            <a:endParaRPr lang="ja-JP" altLang="en-US" noProof="1"/>
          </a:p>
        </p:txBody>
      </p:sp>
    </p:spTree>
    <p:extLst>
      <p:ext uri="{BB962C8B-B14F-4D97-AF65-F5344CB8AC3E}">
        <p14:creationId xmlns:p14="http://schemas.microsoft.com/office/powerpoint/2010/main" val="145800917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657AE6-080E-4502-B712-F3FEAFC65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440002-86A1-4412-9DA9-8EC1DF5C7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DBFB23-5463-40C9-A5EF-CF83EB607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8667D-4958-4BE1-B742-D49F4A1CC7B5}" type="datetime1">
              <a:rPr lang="ja-JP" altLang="en-US" noProof="1" smtClean="0"/>
              <a:t>2025/2/18</a:t>
            </a:fld>
            <a:endParaRPr lang="ja-JP" altLang="en-US" noProof="1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3BC13B-2718-4685-8DCE-EDF1B3600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1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83E861-EC6D-4B78-9D0F-5D1E3B120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altLang="ja-JP" noProof="1" smtClean="0"/>
              <a:pPr/>
              <a:t>‹#›</a:t>
            </a:fld>
            <a:endParaRPr lang="ja-JP" altLang="en-US" noProof="1"/>
          </a:p>
        </p:txBody>
      </p:sp>
    </p:spTree>
    <p:extLst>
      <p:ext uri="{BB962C8B-B14F-4D97-AF65-F5344CB8AC3E}">
        <p14:creationId xmlns:p14="http://schemas.microsoft.com/office/powerpoint/2010/main" val="2807084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39DBF8-5777-4367-9CBD-0D67348F5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48B9D49-1ED8-462A-965A-25F007326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735D99-4BA1-444C-AFF8-B99834452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CC2F-45BF-43FF-96F9-A662FE1530A1}" type="datetime1">
              <a:rPr lang="ja-JP" altLang="en-US" noProof="1" smtClean="0"/>
              <a:t>2025/2/18</a:t>
            </a:fld>
            <a:endParaRPr lang="ja-JP" altLang="en-US" noProof="1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DC9B46-8617-41B3-89AA-FCEBB4033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1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225908-DFF8-4979-955F-B3E2A7462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altLang="ja-JP" noProof="1" smtClean="0"/>
              <a:pPr/>
              <a:t>‹#›</a:t>
            </a:fld>
            <a:endParaRPr lang="ja-JP" altLang="en-US" noProof="1"/>
          </a:p>
        </p:txBody>
      </p:sp>
    </p:spTree>
    <p:extLst>
      <p:ext uri="{BB962C8B-B14F-4D97-AF65-F5344CB8AC3E}">
        <p14:creationId xmlns:p14="http://schemas.microsoft.com/office/powerpoint/2010/main" val="13686838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8AF897-AE14-4F11-BFF3-A991B5EEE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C98FA4-2D75-4B8C-8556-351AB5ABA6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5335B20-613A-4045-8145-5E50F5985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A8B377-751E-4F0D-B4C6-63BE24CB4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CC2F-45BF-43FF-96F9-A662FE1530A1}" type="datetime1">
              <a:rPr lang="ja-JP" altLang="en-US" noProof="1" smtClean="0"/>
              <a:t>2025/2/18</a:t>
            </a:fld>
            <a:endParaRPr lang="ja-JP" altLang="en-US" noProof="1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92B570-158A-4FF4-B016-59B3D0795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1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E42A627-7718-4BEE-9C0D-5F9296524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altLang="ja-JP" noProof="1" smtClean="0"/>
              <a:pPr/>
              <a:t>‹#›</a:t>
            </a:fld>
            <a:endParaRPr lang="ja-JP" altLang="en-US" noProof="1"/>
          </a:p>
        </p:txBody>
      </p:sp>
    </p:spTree>
    <p:extLst>
      <p:ext uri="{BB962C8B-B14F-4D97-AF65-F5344CB8AC3E}">
        <p14:creationId xmlns:p14="http://schemas.microsoft.com/office/powerpoint/2010/main" val="358306232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5C730A-E4BE-4441-84AB-C06D53547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D222A1-7653-4787-931C-55FF57B61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BF08A5-C967-4874-8EE8-B633DC2F7A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6E74960-F4EB-4F72-AEDB-80156E38E4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49FEF70-8AC8-4775-B668-7C5EA9BA20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7FC98CE-B71E-4A3D-BCCB-07C7CE913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1DCA-BA0C-439B-80E8-965592D768A3}" type="datetime1">
              <a:rPr lang="ja-JP" altLang="en-US" noProof="1" smtClean="0"/>
              <a:t>2025/2/18</a:t>
            </a:fld>
            <a:endParaRPr lang="ja-JP" altLang="en-US" noProof="1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FF1085A-98CF-48E1-AED6-70EBA83C6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1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04983E9-2B53-46FD-8DBB-CCF1A6B4C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altLang="ja-JP" noProof="1" smtClean="0"/>
              <a:pPr/>
              <a:t>‹#›</a:t>
            </a:fld>
            <a:endParaRPr lang="ja-JP" altLang="en-US" noProof="1"/>
          </a:p>
        </p:txBody>
      </p:sp>
    </p:spTree>
    <p:extLst>
      <p:ext uri="{BB962C8B-B14F-4D97-AF65-F5344CB8AC3E}">
        <p14:creationId xmlns:p14="http://schemas.microsoft.com/office/powerpoint/2010/main" val="35182137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040A3C-17DF-4C9F-AC13-C6AB9F4F1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86F925F-CA23-4D21-BA60-2D4B4E3D0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CD1-6313-4C08-A4A9-398373E22A5D}" type="datetime1">
              <a:rPr lang="ja-JP" altLang="en-US" noProof="1" smtClean="0"/>
              <a:t>2025/2/18</a:t>
            </a:fld>
            <a:endParaRPr lang="ja-JP" altLang="en-US" noProof="1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A675F3-D731-45BC-81CD-87962360A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1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E52529-83FF-4CF4-B32C-D797BF512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altLang="ja-JP" noProof="1" smtClean="0"/>
              <a:pPr/>
              <a:t>‹#›</a:t>
            </a:fld>
            <a:endParaRPr lang="ja-JP" altLang="en-US" noProof="1"/>
          </a:p>
        </p:txBody>
      </p:sp>
    </p:spTree>
    <p:extLst>
      <p:ext uri="{BB962C8B-B14F-4D97-AF65-F5344CB8AC3E}">
        <p14:creationId xmlns:p14="http://schemas.microsoft.com/office/powerpoint/2010/main" val="262702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862E668-9264-40E6-9172-A7DC614E0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CC2F-45BF-43FF-96F9-A662FE1530A1}" type="datetime1">
              <a:rPr lang="ja-JP" altLang="en-US" noProof="1" smtClean="0"/>
              <a:t>2025/2/18</a:t>
            </a:fld>
            <a:endParaRPr lang="ja-JP" altLang="en-US" noProof="1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4AD2222-3898-4E4A-8CDA-12C80C1F3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1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01D3FAD-D935-4F97-B78B-EDB81159F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altLang="ja-JP" noProof="1" smtClean="0"/>
              <a:pPr/>
              <a:t>‹#›</a:t>
            </a:fld>
            <a:endParaRPr lang="ja-JP" altLang="en-US" noProof="1"/>
          </a:p>
        </p:txBody>
      </p:sp>
    </p:spTree>
    <p:extLst>
      <p:ext uri="{BB962C8B-B14F-4D97-AF65-F5344CB8AC3E}">
        <p14:creationId xmlns:p14="http://schemas.microsoft.com/office/powerpoint/2010/main" val="290044822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D7A9C4-AC2A-4AA0-9ED0-52CDB3106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B356C9-94F0-4268-9CA5-6B370EFF2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7C03F57-6A57-4C54-B7F6-B0FC6DF456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ED3FAD-C7D0-4269-A1D7-A0E9545E3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CC2F-45BF-43FF-96F9-A662FE1530A1}" type="datetime1">
              <a:rPr lang="ja-JP" altLang="en-US" noProof="1" smtClean="0"/>
              <a:t>2025/2/18</a:t>
            </a:fld>
            <a:endParaRPr lang="ja-JP" altLang="en-US" noProof="1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46A08C-2A96-4779-8B92-6CABF3DDE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1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265C35-AB35-40F9-B74A-58353D724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altLang="ja-JP" noProof="1" smtClean="0"/>
              <a:pPr/>
              <a:t>‹#›</a:t>
            </a:fld>
            <a:endParaRPr lang="ja-JP" altLang="en-US" noProof="1"/>
          </a:p>
        </p:txBody>
      </p:sp>
    </p:spTree>
    <p:extLst>
      <p:ext uri="{BB962C8B-B14F-4D97-AF65-F5344CB8AC3E}">
        <p14:creationId xmlns:p14="http://schemas.microsoft.com/office/powerpoint/2010/main" val="34757786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E68167-6AA5-4922-8697-4E8CB2587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0D380BD-A307-43F4-878F-F8184AD7E8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19BFC40-35D7-4104-AB0A-9868289429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EAD6219-0DE7-419B-9ABB-DB0CB6B37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CC2F-45BF-43FF-96F9-A662FE1530A1}" type="datetime1">
              <a:rPr lang="ja-JP" altLang="en-US" noProof="1" smtClean="0"/>
              <a:t>2025/2/18</a:t>
            </a:fld>
            <a:endParaRPr lang="ja-JP" altLang="en-US" noProof="1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7C29AB-1324-4400-BC7E-335F7F02C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noProof="1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47EF10-49B7-46B3-BE6D-AFD097C76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altLang="ja-JP" noProof="1" smtClean="0"/>
              <a:pPr/>
              <a:t>‹#›</a:t>
            </a:fld>
            <a:endParaRPr lang="ja-JP" altLang="en-US" noProof="1"/>
          </a:p>
        </p:txBody>
      </p:sp>
    </p:spTree>
    <p:extLst>
      <p:ext uri="{BB962C8B-B14F-4D97-AF65-F5344CB8AC3E}">
        <p14:creationId xmlns:p14="http://schemas.microsoft.com/office/powerpoint/2010/main" val="236547592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0EC3385-7370-4BD4-B015-1DDFBD0D9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36816D-C639-4D82-85C6-7A4D5ED45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971C61-E229-42FF-85D1-7EE29C8E94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ECC2F-45BF-43FF-96F9-A662FE1530A1}" type="datetime1">
              <a:rPr lang="ja-JP" altLang="en-US" noProof="1" smtClean="0"/>
              <a:t>2025/2/18</a:t>
            </a:fld>
            <a:endParaRPr lang="ja-JP" altLang="en-US" noProof="1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7D4F66-B3C1-414B-8C3F-BA3FD4E52D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noProof="1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BF4726-CFFB-4CD9-A042-E10A775B9F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DD5A9-4EF1-497E-92EF-2D23CF305E03}" type="slidenum">
              <a:rPr lang="en-US" altLang="ja-JP" noProof="1" smtClean="0"/>
              <a:pPr/>
              <a:t>‹#›</a:t>
            </a:fld>
            <a:endParaRPr lang="ja-JP" altLang="en-US" noProof="1"/>
          </a:p>
        </p:txBody>
      </p:sp>
    </p:spTree>
    <p:extLst>
      <p:ext uri="{BB962C8B-B14F-4D97-AF65-F5344CB8AC3E}">
        <p14:creationId xmlns:p14="http://schemas.microsoft.com/office/powerpoint/2010/main" val="160191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</p:sldLayoutIdLst>
  <p:hf hdr="0" ft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44" userDrawn="1">
          <p15:clr>
            <a:srgbClr val="F26B43"/>
          </p15:clr>
        </p15:guide>
        <p15:guide id="2" pos="5850" userDrawn="1">
          <p15:clr>
            <a:srgbClr val="F26B43"/>
          </p15:clr>
        </p15:guide>
        <p15:guide id="3" orient="horz" pos="400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5" orient="horz" pos="3720" userDrawn="1">
          <p15:clr>
            <a:srgbClr val="F26B43"/>
          </p15:clr>
        </p15:guide>
        <p15:guide id="6" orient="horz" pos="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7F0B952-2A91-9A04-CEED-C775B57A95E6}"/>
              </a:ext>
            </a:extLst>
          </p:cNvPr>
          <p:cNvSpPr/>
          <p:nvPr/>
        </p:nvSpPr>
        <p:spPr>
          <a:xfrm>
            <a:off x="1016987" y="1229802"/>
            <a:ext cx="8269887" cy="2403174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3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FDF3088-698D-40FE-9C22-078E728B3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986" y="1588596"/>
            <a:ext cx="8269887" cy="842793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4900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三浦市のこどもと子育て家庭を取り巻く状況</a:t>
            </a:r>
            <a:endParaRPr lang="ja-JP" altLang="en-US" sz="48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BE80271-9CF7-4472-8287-44C053458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988" y="3104706"/>
            <a:ext cx="8269887" cy="550387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altLang="ja-JP" sz="3575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endParaRPr lang="ja-JP" altLang="en-US" sz="3575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87AB9CC-D275-465E-A55D-EC19BCFEA89C}"/>
              </a:ext>
            </a:extLst>
          </p:cNvPr>
          <p:cNvSpPr/>
          <p:nvPr/>
        </p:nvSpPr>
        <p:spPr>
          <a:xfrm>
            <a:off x="7256367" y="378769"/>
            <a:ext cx="2030506" cy="649484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資料</a:t>
            </a:r>
            <a:r>
              <a:rPr kumimoji="1" lang="ja-JP" alt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04B88D6A-9A8C-42FC-8985-411CB4F849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97" y="4203846"/>
            <a:ext cx="2568009" cy="1926007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7C4547F6-49C3-4294-9144-B41ADCD5E0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662" y="4203846"/>
            <a:ext cx="2568009" cy="192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78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54557" y="956949"/>
            <a:ext cx="4801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　三浦市の人口年齢構成の推移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D19E3670-AC9E-4DF5-8C89-0685E1FB7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3966" y="5466637"/>
            <a:ext cx="150106" cy="300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1463"/>
          </a:p>
        </p:txBody>
      </p:sp>
      <p:sp>
        <p:nvSpPr>
          <p:cNvPr id="28" name="Rectangle 4">
            <a:extLst>
              <a:ext uri="{FF2B5EF4-FFF2-40B4-BE49-F238E27FC236}">
                <a16:creationId xmlns:a16="http://schemas.microsoft.com/office/drawing/2014/main" id="{BB2C7F22-ADA2-4265-AE43-0FC67855E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3966" y="5389708"/>
            <a:ext cx="150106" cy="825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ja-JP" sz="488"/>
          </a:p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ja-JP" altLang="ja-JP" sz="1463">
                <a:latin typeface="Arial" panose="020B0604020202020204" pitchFamily="34" charset="0"/>
              </a:rPr>
            </a:br>
            <a:endParaRPr lang="ja-JP" altLang="ja-JP" sz="1463">
              <a:latin typeface="Arial" panose="020B0604020202020204" pitchFamily="34" charset="0"/>
            </a:endParaRPr>
          </a:p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ja-JP" sz="1463">
              <a:latin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56D9A21-194E-BA6D-371E-CAFDD069D990}"/>
              </a:ext>
            </a:extLst>
          </p:cNvPr>
          <p:cNvSpPr txBox="1"/>
          <p:nvPr/>
        </p:nvSpPr>
        <p:spPr>
          <a:xfrm>
            <a:off x="10308719" y="1629968"/>
            <a:ext cx="824675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5765" indent="180000" algn="just">
              <a:spcBef>
                <a:spcPts val="600"/>
              </a:spcBef>
              <a:buClr>
                <a:schemeClr val="accent4"/>
              </a:buClr>
            </a:pPr>
            <a:r>
              <a:rPr lang="ja-JP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本市は、子ども・子育て支援法（第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61</a:t>
            </a:r>
            <a:r>
              <a:rPr lang="ja-JP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条）に基づき、平成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27</a:t>
            </a:r>
            <a:r>
              <a:rPr lang="ja-JP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年３月に策定した「三浦市子ども・子育て支援事業計画」を令和２年３月に改定し、地域子ども・子育て支援事業（法定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13</a:t>
            </a:r>
            <a:r>
              <a:rPr lang="ja-JP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）の推進により、乳幼児期の保育・教育の充実や地域における子育て支援の充実を図るとともに、母子の健康の確保及び増進、児童虐待防止対策の充実など、妊娠期から出産、子育て期まで切れ目のない支援を推進してきました。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335765" indent="180000" algn="just">
              <a:spcBef>
                <a:spcPts val="600"/>
              </a:spcBef>
              <a:buClr>
                <a:schemeClr val="accent4"/>
              </a:buClr>
            </a:pPr>
            <a:endParaRPr lang="ja-JP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335765" indent="180000" algn="just">
              <a:spcBef>
                <a:spcPts val="600"/>
              </a:spcBef>
              <a:buClr>
                <a:schemeClr val="accent4"/>
              </a:buClr>
            </a:pPr>
            <a:r>
              <a:rPr lang="ja-JP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このたび、本計画が期間満了を迎えることから、「第３期子ども・子育て支援事業計画」を、こども基本法に基づく「こども計画」と一体のものとして新たに策定することとし、地域の実情に応じたこども施策を総合的に推進するため、「三浦市こども計画」を策定します。</a:t>
            </a:r>
            <a:endParaRPr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E06604F2-0BD6-899D-1BCE-EEB9FD21463D}"/>
              </a:ext>
            </a:extLst>
          </p:cNvPr>
          <p:cNvSpPr/>
          <p:nvPr/>
        </p:nvSpPr>
        <p:spPr>
          <a:xfrm>
            <a:off x="1238250" y="741925"/>
            <a:ext cx="7429500" cy="63397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>
              <a:solidFill>
                <a:prstClr val="white"/>
              </a:solidFill>
            </a:endParaRPr>
          </a:p>
        </p:txBody>
      </p:sp>
      <p:sp>
        <p:nvSpPr>
          <p:cNvPr id="3" name="スライド番号プレースホルダー 3">
            <a:extLst>
              <a:ext uri="{FF2B5EF4-FFF2-40B4-BE49-F238E27FC236}">
                <a16:creationId xmlns:a16="http://schemas.microsoft.com/office/drawing/2014/main" id="{BF2EA384-ABD6-C85D-73CB-F596A2A87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4" y="6381442"/>
            <a:ext cx="2290762" cy="280959"/>
          </a:xfrm>
        </p:spPr>
        <p:txBody>
          <a:bodyPr/>
          <a:lstStyle/>
          <a:p>
            <a:fld id="{299DD5A9-4EF1-497E-92EF-2D23CF305E03}" type="slidenum">
              <a:rPr lang="en-US" altLang="ja-JP" noProof="1" smtClean="0"/>
              <a:pPr/>
              <a:t>2</a:t>
            </a:fld>
            <a:endParaRPr lang="ja-JP" altLang="en-US" noProof="1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74D124-97C6-3F30-2742-B94620A18B8C}"/>
              </a:ext>
            </a:extLst>
          </p:cNvPr>
          <p:cNvSpPr txBox="1"/>
          <p:nvPr/>
        </p:nvSpPr>
        <p:spPr>
          <a:xfrm>
            <a:off x="3578257" y="57163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3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人口年齢構成</a:t>
            </a:r>
            <a:endParaRPr lang="ja-JP" altLang="en-US" sz="3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C096C175-D097-4FBF-CEE8-FD4E4F2C48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829963"/>
              </p:ext>
            </p:extLst>
          </p:nvPr>
        </p:nvGraphicFramePr>
        <p:xfrm>
          <a:off x="974155" y="1736949"/>
          <a:ext cx="7693595" cy="42057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6893">
                  <a:extLst>
                    <a:ext uri="{9D8B030D-6E8A-4147-A177-3AD203B41FA5}">
                      <a16:colId xmlns:a16="http://schemas.microsoft.com/office/drawing/2014/main" val="220356528"/>
                    </a:ext>
                  </a:extLst>
                </a:gridCol>
                <a:gridCol w="868365">
                  <a:extLst>
                    <a:ext uri="{9D8B030D-6E8A-4147-A177-3AD203B41FA5}">
                      <a16:colId xmlns:a16="http://schemas.microsoft.com/office/drawing/2014/main" val="940919803"/>
                    </a:ext>
                  </a:extLst>
                </a:gridCol>
                <a:gridCol w="827221">
                  <a:extLst>
                    <a:ext uri="{9D8B030D-6E8A-4147-A177-3AD203B41FA5}">
                      <a16:colId xmlns:a16="http://schemas.microsoft.com/office/drawing/2014/main" val="1199399190"/>
                    </a:ext>
                  </a:extLst>
                </a:gridCol>
                <a:gridCol w="827221">
                  <a:extLst>
                    <a:ext uri="{9D8B030D-6E8A-4147-A177-3AD203B41FA5}">
                      <a16:colId xmlns:a16="http://schemas.microsoft.com/office/drawing/2014/main" val="3361668220"/>
                    </a:ext>
                  </a:extLst>
                </a:gridCol>
                <a:gridCol w="827221">
                  <a:extLst>
                    <a:ext uri="{9D8B030D-6E8A-4147-A177-3AD203B41FA5}">
                      <a16:colId xmlns:a16="http://schemas.microsoft.com/office/drawing/2014/main" val="1229199054"/>
                    </a:ext>
                  </a:extLst>
                </a:gridCol>
                <a:gridCol w="827221">
                  <a:extLst>
                    <a:ext uri="{9D8B030D-6E8A-4147-A177-3AD203B41FA5}">
                      <a16:colId xmlns:a16="http://schemas.microsoft.com/office/drawing/2014/main" val="1432058488"/>
                    </a:ext>
                  </a:extLst>
                </a:gridCol>
                <a:gridCol w="827221">
                  <a:extLst>
                    <a:ext uri="{9D8B030D-6E8A-4147-A177-3AD203B41FA5}">
                      <a16:colId xmlns:a16="http://schemas.microsoft.com/office/drawing/2014/main" val="4132353963"/>
                    </a:ext>
                  </a:extLst>
                </a:gridCol>
                <a:gridCol w="827221">
                  <a:extLst>
                    <a:ext uri="{9D8B030D-6E8A-4147-A177-3AD203B41FA5}">
                      <a16:colId xmlns:a16="http://schemas.microsoft.com/office/drawing/2014/main" val="3609180318"/>
                    </a:ext>
                  </a:extLst>
                </a:gridCol>
                <a:gridCol w="625011">
                  <a:extLst>
                    <a:ext uri="{9D8B030D-6E8A-4147-A177-3AD203B41FA5}">
                      <a16:colId xmlns:a16="http://schemas.microsoft.com/office/drawing/2014/main" val="944083017"/>
                    </a:ext>
                  </a:extLst>
                </a:gridCol>
              </a:tblGrid>
              <a:tr h="265515"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年次別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人口総数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年少人口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生産年齢人口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老年人口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不詳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extLst>
                  <a:ext uri="{0D108BD9-81ED-4DB2-BD59-A6C34878D82A}">
                    <a16:rowId xmlns:a16="http://schemas.microsoft.com/office/drawing/2014/main" val="2885887288"/>
                  </a:ext>
                </a:extLst>
              </a:tr>
              <a:tr h="40955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000" kern="100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０～</a:t>
                      </a:r>
                      <a:r>
                        <a:rPr lang="en-US" sz="1000" kern="100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14</a:t>
                      </a:r>
                      <a:r>
                        <a:rPr lang="ja-JP" sz="1000" kern="100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歳</a:t>
                      </a:r>
                      <a:endParaRPr lang="en-US" altLang="ja-JP" sz="1000" kern="100" dirty="0">
                        <a:solidFill>
                          <a:schemeClr val="bg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altLang="en-US" sz="1000" kern="100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（人）</a:t>
                      </a:r>
                      <a:endParaRPr lang="ja-JP" sz="1000" kern="100" dirty="0">
                        <a:solidFill>
                          <a:schemeClr val="bg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000" kern="100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構成比</a:t>
                      </a:r>
                      <a:endParaRPr lang="en-US" altLang="ja-JP" sz="1000" kern="100" dirty="0">
                        <a:solidFill>
                          <a:schemeClr val="bg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lang="ja-JP" sz="1000" kern="100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％</a:t>
                      </a:r>
                      <a:r>
                        <a:rPr lang="en-US" sz="1000" kern="100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endParaRPr lang="ja-JP" sz="1000" kern="100" dirty="0">
                        <a:solidFill>
                          <a:schemeClr val="bg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15</a:t>
                      </a:r>
                      <a:r>
                        <a:rPr lang="ja-JP" sz="1000" kern="100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～</a:t>
                      </a:r>
                      <a:r>
                        <a:rPr lang="en-US" sz="1000" kern="100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64</a:t>
                      </a:r>
                      <a:r>
                        <a:rPr lang="ja-JP" sz="1000" kern="100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歳</a:t>
                      </a:r>
                      <a:endParaRPr lang="ja-JP" sz="1000" kern="100" dirty="0">
                        <a:solidFill>
                          <a:schemeClr val="bg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000" kern="100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構成比</a:t>
                      </a:r>
                      <a:endParaRPr lang="en-US" altLang="ja-JP" sz="1000" kern="100" dirty="0">
                        <a:solidFill>
                          <a:schemeClr val="bg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lang="ja-JP" sz="1000" kern="100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％</a:t>
                      </a:r>
                      <a:r>
                        <a:rPr lang="en-US" sz="1000" kern="100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endParaRPr lang="ja-JP" sz="1000" kern="100" dirty="0">
                        <a:solidFill>
                          <a:schemeClr val="bg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65</a:t>
                      </a:r>
                      <a:r>
                        <a:rPr lang="ja-JP" sz="1000" kern="100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歳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000" kern="100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以上</a:t>
                      </a:r>
                      <a:endParaRPr lang="ja-JP" sz="1000" kern="100" dirty="0">
                        <a:solidFill>
                          <a:schemeClr val="bg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000" kern="100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構成比</a:t>
                      </a:r>
                      <a:endParaRPr lang="en-US" altLang="ja-JP" sz="1000" kern="100" dirty="0">
                        <a:solidFill>
                          <a:schemeClr val="bg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lang="ja-JP" sz="1000" kern="100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％</a:t>
                      </a:r>
                      <a:r>
                        <a:rPr lang="en-US" sz="1000" kern="100" dirty="0">
                          <a:solidFill>
                            <a:schemeClr val="bg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endParaRPr lang="ja-JP" sz="1000" kern="100" dirty="0">
                        <a:solidFill>
                          <a:schemeClr val="bg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286279"/>
                  </a:ext>
                </a:extLst>
              </a:tr>
              <a:tr h="26551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昭和</a:t>
                      </a:r>
                      <a:r>
                        <a:rPr lang="en-US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40</a:t>
                      </a:r>
                      <a:r>
                        <a:rPr lang="ja-JP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42,601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11,083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26.0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29,076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68.3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2,442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5.7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ja-JP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‐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extLst>
                  <a:ext uri="{0D108BD9-81ED-4DB2-BD59-A6C34878D82A}">
                    <a16:rowId xmlns:a16="http://schemas.microsoft.com/office/drawing/2014/main" val="1003989066"/>
                  </a:ext>
                </a:extLst>
              </a:tr>
              <a:tr h="26551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 45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45,532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10,993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24.2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31,664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69.5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2,875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6.3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ja-JP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‐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extLst>
                  <a:ext uri="{0D108BD9-81ED-4DB2-BD59-A6C34878D82A}">
                    <a16:rowId xmlns:a16="http://schemas.microsoft.com/office/drawing/2014/main" val="4025827626"/>
                  </a:ext>
                </a:extLst>
              </a:tr>
              <a:tr h="26551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 50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47,888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11,822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24.7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32,579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68.0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3,487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7.3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ja-JP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‐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extLst>
                  <a:ext uri="{0D108BD9-81ED-4DB2-BD59-A6C34878D82A}">
                    <a16:rowId xmlns:a16="http://schemas.microsoft.com/office/drawing/2014/main" val="3611080809"/>
                  </a:ext>
                </a:extLst>
              </a:tr>
              <a:tr h="26551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 55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48,687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11,506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23.6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32,960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67.7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4,212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8.7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9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extLst>
                  <a:ext uri="{0D108BD9-81ED-4DB2-BD59-A6C34878D82A}">
                    <a16:rowId xmlns:a16="http://schemas.microsoft.com/office/drawing/2014/main" val="1951052858"/>
                  </a:ext>
                </a:extLst>
              </a:tr>
              <a:tr h="26551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 60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50,471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10,796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21.4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34,693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68.7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4,982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9.9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ja-JP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‐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extLst>
                  <a:ext uri="{0D108BD9-81ED-4DB2-BD59-A6C34878D82A}">
                    <a16:rowId xmlns:a16="http://schemas.microsoft.com/office/drawing/2014/main" val="411873746"/>
                  </a:ext>
                </a:extLst>
              </a:tr>
              <a:tr h="26551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平成２年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52,440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9,278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17.7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36,780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70.1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6,381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12.2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extLst>
                  <a:ext uri="{0D108BD9-81ED-4DB2-BD59-A6C34878D82A}">
                    <a16:rowId xmlns:a16="http://schemas.microsoft.com/office/drawing/2014/main" val="3308664445"/>
                  </a:ext>
                </a:extLst>
              </a:tr>
              <a:tr h="26551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 </a:t>
                      </a:r>
                      <a:r>
                        <a:rPr lang="ja-JP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７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54,152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8,324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15.4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37,633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69.5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8,191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15.1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extLst>
                  <a:ext uri="{0D108BD9-81ED-4DB2-BD59-A6C34878D82A}">
                    <a16:rowId xmlns:a16="http://schemas.microsoft.com/office/drawing/2014/main" val="3091612590"/>
                  </a:ext>
                </a:extLst>
              </a:tr>
              <a:tr h="26551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 12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52,253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7,054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13.5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35,151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67.3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10,030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19.2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18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extLst>
                  <a:ext uri="{0D108BD9-81ED-4DB2-BD59-A6C34878D82A}">
                    <a16:rowId xmlns:a16="http://schemas.microsoft.com/office/drawing/2014/main" val="806067880"/>
                  </a:ext>
                </a:extLst>
              </a:tr>
              <a:tr h="26551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 17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49,861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5,915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11.9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32,032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64.2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11,903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23.9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11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extLst>
                  <a:ext uri="{0D108BD9-81ED-4DB2-BD59-A6C34878D82A}">
                    <a16:rowId xmlns:a16="http://schemas.microsoft.com/office/drawing/2014/main" val="1330153546"/>
                  </a:ext>
                </a:extLst>
              </a:tr>
              <a:tr h="26551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 22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48,352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5,132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10.6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28,953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59.9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14,238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29.4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29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extLst>
                  <a:ext uri="{0D108BD9-81ED-4DB2-BD59-A6C34878D82A}">
                    <a16:rowId xmlns:a16="http://schemas.microsoft.com/office/drawing/2014/main" val="4011467700"/>
                  </a:ext>
                </a:extLst>
              </a:tr>
              <a:tr h="26551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 27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45,289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4,301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9.5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24,885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55.0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16,081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35.5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22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extLst>
                  <a:ext uri="{0D108BD9-81ED-4DB2-BD59-A6C34878D82A}">
                    <a16:rowId xmlns:a16="http://schemas.microsoft.com/office/drawing/2014/main" val="3949217301"/>
                  </a:ext>
                </a:extLst>
              </a:tr>
              <a:tr h="26551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令和２年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42,069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3,472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8.3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21,264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50.8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17,158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41.0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175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extLst>
                  <a:ext uri="{0D108BD9-81ED-4DB2-BD59-A6C34878D82A}">
                    <a16:rowId xmlns:a16="http://schemas.microsoft.com/office/drawing/2014/main" val="3297562558"/>
                  </a:ext>
                </a:extLst>
              </a:tr>
              <a:tr h="344508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lang="ja-JP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参考</a:t>
                      </a: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b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令和６</a:t>
                      </a: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.</a:t>
                      </a:r>
                      <a:r>
                        <a:rPr lang="ja-JP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１</a:t>
                      </a: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.</a:t>
                      </a:r>
                      <a:r>
                        <a:rPr lang="ja-JP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１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40,578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3,109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7.7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20,985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51.7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16,484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40.6</a:t>
                      </a:r>
                      <a:endParaRPr lang="ja-JP" sz="10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ja-JP" sz="10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‐</a:t>
                      </a:r>
                      <a:endParaRPr lang="ja-JP" sz="1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3906" marR="63906" marT="0" marB="0" anchor="ctr"/>
                </a:tc>
                <a:extLst>
                  <a:ext uri="{0D108BD9-81ED-4DB2-BD59-A6C34878D82A}">
                    <a16:rowId xmlns:a16="http://schemas.microsoft.com/office/drawing/2014/main" val="542150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580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83636E0-5535-BB50-32A6-EFD58EAF9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altLang="ja-JP" noProof="1" smtClean="0"/>
              <a:pPr/>
              <a:t>3</a:t>
            </a:fld>
            <a:endParaRPr lang="ja-JP" altLang="en-US" noProof="1"/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550D3495-B8D4-9925-F926-77B07E7FF5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1618396"/>
              </p:ext>
            </p:extLst>
          </p:nvPr>
        </p:nvGraphicFramePr>
        <p:xfrm>
          <a:off x="718458" y="1166327"/>
          <a:ext cx="8229600" cy="4777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B6CBC05-2596-5138-881F-0BC2E948762F}"/>
              </a:ext>
            </a:extLst>
          </p:cNvPr>
          <p:cNvSpPr txBox="1"/>
          <p:nvPr/>
        </p:nvSpPr>
        <p:spPr>
          <a:xfrm>
            <a:off x="3821921" y="729734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1800" dirty="0">
                <a:effectLst/>
                <a:ea typeface="BIZ UDゴシック" panose="020B0400000000000000" pitchFamily="49" charset="-128"/>
                <a:cs typeface="Times New Roman" panose="02020603050405020304" pitchFamily="18" charset="0"/>
              </a:rPr>
              <a:t>人口年齢構成の推移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8096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502DDC2-C1A2-E0E2-7E75-AC1E2B817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altLang="ja-JP" noProof="1" smtClean="0"/>
              <a:pPr/>
              <a:t>4</a:t>
            </a:fld>
            <a:endParaRPr lang="ja-JP" altLang="en-US" noProof="1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CEED6C-0774-73F8-34C2-6E8C5EDD6781}"/>
              </a:ext>
            </a:extLst>
          </p:cNvPr>
          <p:cNvSpPr txBox="1"/>
          <p:nvPr/>
        </p:nvSpPr>
        <p:spPr>
          <a:xfrm>
            <a:off x="654557" y="737030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　出生率及び出生数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687CB387-34F1-1923-A868-82F63DFE13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923687"/>
              </p:ext>
            </p:extLst>
          </p:nvPr>
        </p:nvGraphicFramePr>
        <p:xfrm>
          <a:off x="761143" y="2215593"/>
          <a:ext cx="3741409" cy="2460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0429">
                  <a:extLst>
                    <a:ext uri="{9D8B030D-6E8A-4147-A177-3AD203B41FA5}">
                      <a16:colId xmlns:a16="http://schemas.microsoft.com/office/drawing/2014/main" val="202769937"/>
                    </a:ext>
                  </a:extLst>
                </a:gridCol>
                <a:gridCol w="717322">
                  <a:extLst>
                    <a:ext uri="{9D8B030D-6E8A-4147-A177-3AD203B41FA5}">
                      <a16:colId xmlns:a16="http://schemas.microsoft.com/office/drawing/2014/main" val="849760312"/>
                    </a:ext>
                  </a:extLst>
                </a:gridCol>
                <a:gridCol w="718168">
                  <a:extLst>
                    <a:ext uri="{9D8B030D-6E8A-4147-A177-3AD203B41FA5}">
                      <a16:colId xmlns:a16="http://schemas.microsoft.com/office/drawing/2014/main" val="904661945"/>
                    </a:ext>
                  </a:extLst>
                </a:gridCol>
                <a:gridCol w="717322">
                  <a:extLst>
                    <a:ext uri="{9D8B030D-6E8A-4147-A177-3AD203B41FA5}">
                      <a16:colId xmlns:a16="http://schemas.microsoft.com/office/drawing/2014/main" val="1937304618"/>
                    </a:ext>
                  </a:extLst>
                </a:gridCol>
                <a:gridCol w="718168">
                  <a:extLst>
                    <a:ext uri="{9D8B030D-6E8A-4147-A177-3AD203B41FA5}">
                      <a16:colId xmlns:a16="http://schemas.microsoft.com/office/drawing/2014/main" val="1247398865"/>
                    </a:ext>
                  </a:extLst>
                </a:gridCol>
              </a:tblGrid>
              <a:tr h="410096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1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年次</a:t>
                      </a:r>
                      <a:endParaRPr lang="ja-JP" sz="11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1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全国</a:t>
                      </a:r>
                      <a:endParaRPr lang="ja-JP" sz="11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1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神奈川</a:t>
                      </a:r>
                      <a:endParaRPr lang="ja-JP" sz="11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1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三浦市</a:t>
                      </a:r>
                      <a:endParaRPr lang="ja-JP" sz="11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1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出生数</a:t>
                      </a:r>
                      <a:endParaRPr lang="ja-JP" sz="11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16303493"/>
                  </a:ext>
                </a:extLst>
              </a:tr>
              <a:tr h="410096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</a:pPr>
                      <a:r>
                        <a:rPr lang="ja-JP" sz="11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sz="11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29</a:t>
                      </a:r>
                      <a:r>
                        <a:rPr lang="ja-JP" sz="11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</a:t>
                      </a:r>
                      <a:endParaRPr lang="ja-JP" sz="11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7.6</a:t>
                      </a:r>
                      <a:endParaRPr lang="ja-JP" sz="11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1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7.6</a:t>
                      </a:r>
                      <a:endParaRPr lang="ja-JP" sz="11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1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4.6</a:t>
                      </a:r>
                      <a:endParaRPr lang="ja-JP" sz="11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1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200</a:t>
                      </a:r>
                      <a:endParaRPr lang="ja-JP" sz="11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87127654"/>
                  </a:ext>
                </a:extLst>
              </a:tr>
              <a:tr h="410096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</a:pPr>
                      <a:r>
                        <a:rPr lang="ja-JP" sz="11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sz="11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30</a:t>
                      </a:r>
                      <a:r>
                        <a:rPr lang="ja-JP" sz="11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</a:t>
                      </a:r>
                      <a:endParaRPr lang="ja-JP" sz="11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1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7.4</a:t>
                      </a:r>
                      <a:endParaRPr lang="ja-JP" sz="11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1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7.4</a:t>
                      </a:r>
                      <a:endParaRPr lang="ja-JP" sz="11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1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4.1</a:t>
                      </a:r>
                      <a:endParaRPr lang="ja-JP" sz="11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1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176</a:t>
                      </a:r>
                      <a:endParaRPr lang="ja-JP" sz="11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8920240"/>
                  </a:ext>
                </a:extLst>
              </a:tr>
              <a:tr h="410096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</a:pPr>
                      <a:r>
                        <a:rPr lang="ja-JP" sz="11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令和元年</a:t>
                      </a:r>
                      <a:endParaRPr lang="ja-JP" sz="11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1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7.0</a:t>
                      </a:r>
                      <a:endParaRPr lang="ja-JP" sz="11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1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7.0</a:t>
                      </a:r>
                      <a:endParaRPr lang="ja-JP" sz="11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1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3.6</a:t>
                      </a:r>
                      <a:endParaRPr lang="ja-JP" sz="11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1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155</a:t>
                      </a:r>
                      <a:endParaRPr lang="ja-JP" sz="11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80802580"/>
                  </a:ext>
                </a:extLst>
              </a:tr>
              <a:tr h="410096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</a:pPr>
                      <a:r>
                        <a:rPr lang="ja-JP" sz="11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令和２年</a:t>
                      </a:r>
                      <a:endParaRPr lang="ja-JP" sz="11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1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6.8</a:t>
                      </a:r>
                      <a:endParaRPr lang="ja-JP" sz="11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1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6.8</a:t>
                      </a:r>
                      <a:endParaRPr lang="ja-JP" sz="11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1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3.1</a:t>
                      </a:r>
                      <a:endParaRPr lang="ja-JP" sz="11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1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132</a:t>
                      </a:r>
                      <a:endParaRPr lang="ja-JP" sz="11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81529970"/>
                  </a:ext>
                </a:extLst>
              </a:tr>
              <a:tr h="410096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</a:pPr>
                      <a:r>
                        <a:rPr lang="ja-JP" sz="11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令和３年</a:t>
                      </a:r>
                      <a:endParaRPr lang="ja-JP" sz="11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1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6.6</a:t>
                      </a:r>
                      <a:endParaRPr lang="ja-JP" sz="11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1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6.5</a:t>
                      </a:r>
                      <a:endParaRPr lang="ja-JP" sz="11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1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3.6</a:t>
                      </a:r>
                      <a:endParaRPr lang="ja-JP" sz="11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1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151</a:t>
                      </a:r>
                      <a:endParaRPr lang="ja-JP" sz="11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8799019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AD93547-8C34-70A7-B53D-3A04CC3DE211}"/>
              </a:ext>
            </a:extLst>
          </p:cNvPr>
          <p:cNvSpPr txBox="1"/>
          <p:nvPr/>
        </p:nvSpPr>
        <p:spPr>
          <a:xfrm>
            <a:off x="3048308" y="1953983"/>
            <a:ext cx="1454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1100" dirty="0">
                <a:effectLst/>
                <a:ea typeface="BIZ UDゴシック" panose="020B0400000000000000" pitchFamily="49" charset="-128"/>
                <a:cs typeface="Times New Roman" panose="02020603050405020304" pitchFamily="18" charset="0"/>
              </a:rPr>
              <a:t>単位：人口千対・人</a:t>
            </a:r>
            <a:endParaRPr kumimoji="1" lang="ja-JP" altLang="en-US" sz="1100"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F7CD58FA-55C4-ECDF-C3B3-76CE201F7BAD}"/>
              </a:ext>
            </a:extLst>
          </p:cNvPr>
          <p:cNvGrpSpPr/>
          <p:nvPr/>
        </p:nvGrpSpPr>
        <p:grpSpPr>
          <a:xfrm>
            <a:off x="4840307" y="1815423"/>
            <a:ext cx="4304550" cy="3805888"/>
            <a:chOff x="4840307" y="1873296"/>
            <a:chExt cx="4304550" cy="3805888"/>
          </a:xfrm>
        </p:grpSpPr>
        <p:graphicFrame>
          <p:nvGraphicFramePr>
            <p:cNvPr id="6" name="グラフ 5">
              <a:extLst>
                <a:ext uri="{FF2B5EF4-FFF2-40B4-BE49-F238E27FC236}">
                  <a16:creationId xmlns:a16="http://schemas.microsoft.com/office/drawing/2014/main" id="{1F036D8B-C0B0-8F7F-F968-56FFF2C666BC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21549486"/>
                </p:ext>
              </p:extLst>
            </p:nvPr>
          </p:nvGraphicFramePr>
          <p:xfrm>
            <a:off x="5065694" y="1873296"/>
            <a:ext cx="4079163" cy="38058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B50519F3-AB0A-3163-2307-7363043B85A8}"/>
                </a:ext>
              </a:extLst>
            </p:cNvPr>
            <p:cNvSpPr txBox="1"/>
            <p:nvPr/>
          </p:nvSpPr>
          <p:spPr>
            <a:xfrm>
              <a:off x="4840307" y="1918585"/>
              <a:ext cx="9541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00" dirty="0">
                  <a:ea typeface="BIZ UDゴシック" panose="020B0400000000000000" pitchFamily="49" charset="-128"/>
                  <a:cs typeface="Times New Roman" panose="02020603050405020304" pitchFamily="18" charset="0"/>
                </a:rPr>
                <a:t>（</a:t>
              </a:r>
              <a:r>
                <a:rPr lang="ja-JP" altLang="ja-JP" sz="1000" dirty="0">
                  <a:effectLst/>
                  <a:ea typeface="BIZ UDゴシック" panose="020B0400000000000000" pitchFamily="49" charset="-128"/>
                  <a:cs typeface="Times New Roman" panose="02020603050405020304" pitchFamily="18" charset="0"/>
                </a:rPr>
                <a:t>人口千対</a:t>
              </a:r>
              <a:r>
                <a:rPr lang="ja-JP" altLang="en-US" sz="1000" dirty="0">
                  <a:effectLst/>
                  <a:ea typeface="BIZ UDゴシック" panose="020B0400000000000000" pitchFamily="49" charset="-128"/>
                  <a:cs typeface="Times New Roman" panose="02020603050405020304" pitchFamily="18" charset="0"/>
                </a:rPr>
                <a:t>）</a:t>
              </a:r>
              <a:endParaRPr kumimoji="1" lang="ja-JP" alt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38436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193D47B-609B-7DDA-1F69-6AF460647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altLang="ja-JP" noProof="1" smtClean="0"/>
              <a:pPr/>
              <a:t>5</a:t>
            </a:fld>
            <a:endParaRPr lang="ja-JP" altLang="en-US" noProof="1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6FE865-65CE-32B0-B87C-D77B04778CC6}"/>
              </a:ext>
            </a:extLst>
          </p:cNvPr>
          <p:cNvSpPr txBox="1"/>
          <p:nvPr/>
        </p:nvSpPr>
        <p:spPr>
          <a:xfrm>
            <a:off x="654557" y="737030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３　</a:t>
            </a:r>
            <a:r>
              <a:rPr lang="zh-TW" altLang="en-US" sz="2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合計特殊出生率</a:t>
            </a:r>
            <a:endParaRPr lang="ja-JP" altLang="en-US" sz="2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1992FB3F-1DAF-7782-801E-30A81E362F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20122"/>
              </p:ext>
            </p:extLst>
          </p:nvPr>
        </p:nvGraphicFramePr>
        <p:xfrm>
          <a:off x="654557" y="2353235"/>
          <a:ext cx="4298442" cy="2542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8122">
                  <a:extLst>
                    <a:ext uri="{9D8B030D-6E8A-4147-A177-3AD203B41FA5}">
                      <a16:colId xmlns:a16="http://schemas.microsoft.com/office/drawing/2014/main" val="2935652246"/>
                    </a:ext>
                  </a:extLst>
                </a:gridCol>
                <a:gridCol w="1019459">
                  <a:extLst>
                    <a:ext uri="{9D8B030D-6E8A-4147-A177-3AD203B41FA5}">
                      <a16:colId xmlns:a16="http://schemas.microsoft.com/office/drawing/2014/main" val="4247952254"/>
                    </a:ext>
                  </a:extLst>
                </a:gridCol>
                <a:gridCol w="1021402">
                  <a:extLst>
                    <a:ext uri="{9D8B030D-6E8A-4147-A177-3AD203B41FA5}">
                      <a16:colId xmlns:a16="http://schemas.microsoft.com/office/drawing/2014/main" val="3497966998"/>
                    </a:ext>
                  </a:extLst>
                </a:gridCol>
                <a:gridCol w="1019459">
                  <a:extLst>
                    <a:ext uri="{9D8B030D-6E8A-4147-A177-3AD203B41FA5}">
                      <a16:colId xmlns:a16="http://schemas.microsoft.com/office/drawing/2014/main" val="699243691"/>
                    </a:ext>
                  </a:extLst>
                </a:gridCol>
              </a:tblGrid>
              <a:tr h="42381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年次</a:t>
                      </a:r>
                      <a:endParaRPr lang="ja-JP" sz="12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全国</a:t>
                      </a:r>
                      <a:endParaRPr lang="ja-JP" sz="12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神奈川</a:t>
                      </a:r>
                      <a:endParaRPr lang="ja-JP" sz="12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三浦市</a:t>
                      </a:r>
                      <a:endParaRPr lang="ja-JP" sz="12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05161917"/>
                  </a:ext>
                </a:extLst>
              </a:tr>
              <a:tr h="42381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29</a:t>
                      </a:r>
                      <a:r>
                        <a:rPr lang="ja-JP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</a:t>
                      </a:r>
                      <a:endParaRPr lang="ja-JP" sz="12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1.43</a:t>
                      </a:r>
                      <a:endParaRPr lang="ja-JP" sz="12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1.34</a:t>
                      </a:r>
                      <a:endParaRPr lang="ja-JP" sz="12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1.12</a:t>
                      </a:r>
                      <a:endParaRPr lang="ja-JP" sz="12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9257499"/>
                  </a:ext>
                </a:extLst>
              </a:tr>
              <a:tr h="42381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平成</a:t>
                      </a:r>
                      <a:r>
                        <a:rPr lang="en-US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30</a:t>
                      </a:r>
                      <a:r>
                        <a:rPr lang="ja-JP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</a:t>
                      </a:r>
                      <a:endParaRPr lang="ja-JP" sz="12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1.42</a:t>
                      </a:r>
                      <a:endParaRPr lang="ja-JP" sz="12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1.33</a:t>
                      </a:r>
                      <a:endParaRPr lang="ja-JP" sz="12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1.03</a:t>
                      </a:r>
                      <a:endParaRPr lang="ja-JP" sz="12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33810511"/>
                  </a:ext>
                </a:extLst>
              </a:tr>
              <a:tr h="42381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令和元年</a:t>
                      </a:r>
                      <a:endParaRPr lang="ja-JP" sz="12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1.36</a:t>
                      </a:r>
                      <a:endParaRPr lang="ja-JP" sz="12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1.28</a:t>
                      </a:r>
                      <a:endParaRPr lang="ja-JP" sz="12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0.95</a:t>
                      </a:r>
                      <a:endParaRPr lang="ja-JP" sz="12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92276043"/>
                  </a:ext>
                </a:extLst>
              </a:tr>
              <a:tr h="42381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令和２年</a:t>
                      </a:r>
                      <a:endParaRPr lang="ja-JP" sz="12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1.33</a:t>
                      </a:r>
                      <a:endParaRPr lang="ja-JP" sz="12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1.26</a:t>
                      </a:r>
                      <a:endParaRPr lang="ja-JP" sz="12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0.86</a:t>
                      </a:r>
                      <a:endParaRPr lang="ja-JP" sz="12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67431987"/>
                  </a:ext>
                </a:extLst>
              </a:tr>
              <a:tr h="42381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ja-JP" sz="105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令和３年</a:t>
                      </a:r>
                      <a:endParaRPr 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1.30</a:t>
                      </a:r>
                      <a:endParaRPr lang="ja-JP" sz="12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5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1.22</a:t>
                      </a:r>
                      <a:endParaRPr lang="ja-JP" sz="1200" kern="10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US" sz="105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1.00</a:t>
                      </a:r>
                      <a:endParaRPr 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06224826"/>
                  </a:ext>
                </a:extLst>
              </a:tr>
            </a:tbl>
          </a:graphicData>
        </a:graphic>
      </p:graphicFrame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600D75C8-F157-4C0A-215A-88833E9420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1515493"/>
              </p:ext>
            </p:extLst>
          </p:nvPr>
        </p:nvGraphicFramePr>
        <p:xfrm>
          <a:off x="5280873" y="1895968"/>
          <a:ext cx="3824520" cy="3995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8601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4B3081A-0A2A-B1A6-C0AC-0A879CA95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altLang="ja-JP" noProof="1" smtClean="0"/>
              <a:pPr/>
              <a:t>6</a:t>
            </a:fld>
            <a:endParaRPr lang="ja-JP" altLang="en-US" noProof="1"/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EE3CDF16-8CAB-A5DA-F9C6-22531B8FFB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7003882"/>
              </p:ext>
            </p:extLst>
          </p:nvPr>
        </p:nvGraphicFramePr>
        <p:xfrm>
          <a:off x="1053296" y="1319514"/>
          <a:ext cx="7812912" cy="460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84C4A09-4D38-E985-9B7D-62730D451603}"/>
              </a:ext>
            </a:extLst>
          </p:cNvPr>
          <p:cNvSpPr txBox="1"/>
          <p:nvPr/>
        </p:nvSpPr>
        <p:spPr>
          <a:xfrm>
            <a:off x="654557" y="737030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４　こどもの数の推計</a:t>
            </a:r>
          </a:p>
        </p:txBody>
      </p:sp>
    </p:spTree>
    <p:extLst>
      <p:ext uri="{BB962C8B-B14F-4D97-AF65-F5344CB8AC3E}">
        <p14:creationId xmlns:p14="http://schemas.microsoft.com/office/powerpoint/2010/main" val="3052105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167F953-9537-F958-CD53-F8D9869B6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altLang="ja-JP" noProof="1" smtClean="0"/>
              <a:pPr/>
              <a:t>7</a:t>
            </a:fld>
            <a:endParaRPr lang="ja-JP" altLang="en-US" noProof="1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7A8178-F068-64C5-24B0-CF573C1AF7EA}"/>
              </a:ext>
            </a:extLst>
          </p:cNvPr>
          <p:cNvSpPr txBox="1"/>
          <p:nvPr/>
        </p:nvSpPr>
        <p:spPr>
          <a:xfrm>
            <a:off x="654557" y="737030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５　児童虐待通報件数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9549CBF3-42C9-A65C-D146-269DD97A99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4703077"/>
              </p:ext>
            </p:extLst>
          </p:nvPr>
        </p:nvGraphicFramePr>
        <p:xfrm>
          <a:off x="891250" y="1655180"/>
          <a:ext cx="8044405" cy="4465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9130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3903685-FB3B-03FD-263E-A6FBB09A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altLang="ja-JP" noProof="1" smtClean="0"/>
              <a:pPr/>
              <a:t>8</a:t>
            </a:fld>
            <a:endParaRPr lang="ja-JP" altLang="en-US" noProof="1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7FB617-3832-6827-323A-313C43049027}"/>
              </a:ext>
            </a:extLst>
          </p:cNvPr>
          <p:cNvSpPr txBox="1"/>
          <p:nvPr/>
        </p:nvSpPr>
        <p:spPr>
          <a:xfrm>
            <a:off x="654557" y="737030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６　いじめ認知件数の推移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7B29BFDA-00B0-5C43-D511-2F8170CE2E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6402842"/>
              </p:ext>
            </p:extLst>
          </p:nvPr>
        </p:nvGraphicFramePr>
        <p:xfrm>
          <a:off x="995423" y="1574158"/>
          <a:ext cx="7731888" cy="4546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4379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02BF0E-8D85-0FF5-8497-8DB4F99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DD5A9-4EF1-497E-92EF-2D23CF305E03}" type="slidenum">
              <a:rPr lang="en-US" altLang="ja-JP" noProof="1" smtClean="0"/>
              <a:pPr/>
              <a:t>9</a:t>
            </a:fld>
            <a:endParaRPr lang="ja-JP" altLang="en-US" noProof="1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69EFCA1-19D4-3DE7-B4A1-23CEA1F13D76}"/>
              </a:ext>
            </a:extLst>
          </p:cNvPr>
          <p:cNvSpPr txBox="1"/>
          <p:nvPr/>
        </p:nvSpPr>
        <p:spPr>
          <a:xfrm>
            <a:off x="654557" y="737030"/>
            <a:ext cx="44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７　不登校児童・生徒数の推移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3A8FB6B9-47AF-F23F-73B8-E1E41DFFFA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4674949"/>
              </p:ext>
            </p:extLst>
          </p:nvPr>
        </p:nvGraphicFramePr>
        <p:xfrm>
          <a:off x="1145894" y="1597306"/>
          <a:ext cx="7442521" cy="4523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4179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2351</TotalTime>
  <Words>512</Words>
  <Application>Microsoft Office PowerPoint</Application>
  <PresentationFormat>A4 210 x 297 mm</PresentationFormat>
  <Paragraphs>219</Paragraphs>
  <Slides>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BIZ UDゴシック</vt:lpstr>
      <vt:lpstr>HG丸ｺﾞｼｯｸM-PRO</vt:lpstr>
      <vt:lpstr>Meiryo UI</vt:lpstr>
      <vt:lpstr>メイリオ</vt:lpstr>
      <vt:lpstr>游ゴシック</vt:lpstr>
      <vt:lpstr>游ゴシック Light</vt:lpstr>
      <vt:lpstr>Arial</vt:lpstr>
      <vt:lpstr>Office テーマ</vt:lpstr>
      <vt:lpstr>三浦市のこどもと子育て家庭を取り巻く状況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西東京市教育計画策定のための子どもワークショップについて</dc:title>
  <dc:creator>stx_kyoukikaku01</dc:creator>
  <cp:lastModifiedBy>株式会社名豊</cp:lastModifiedBy>
  <cp:revision>100</cp:revision>
  <cp:lastPrinted>2025-02-15T08:13:46Z</cp:lastPrinted>
  <dcterms:modified xsi:type="dcterms:W3CDTF">2025-02-18T02:52:03Z</dcterms:modified>
</cp:coreProperties>
</file>