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1455" r:id="rId5"/>
    <p:sldId id="1456" r:id="rId6"/>
    <p:sldId id="1460" r:id="rId7"/>
    <p:sldId id="1457" r:id="rId8"/>
    <p:sldId id="1462" r:id="rId9"/>
    <p:sldId id="1461" r:id="rId10"/>
    <p:sldId id="1463" r:id="rId11"/>
    <p:sldId id="1458" r:id="rId12"/>
    <p:sldId id="1464" r:id="rId13"/>
    <p:sldId id="1465" r:id="rId14"/>
  </p:sldIdLst>
  <p:sldSz cx="12192000" cy="6858000"/>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46" autoAdjust="0"/>
    <p:restoredTop sz="94660"/>
  </p:normalViewPr>
  <p:slideViewPr>
    <p:cSldViewPr snapToGrid="0">
      <p:cViewPr varScale="1">
        <p:scale>
          <a:sx n="54" d="100"/>
          <a:sy n="54" d="100"/>
        </p:scale>
        <p:origin x="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D4FA4D-25BA-7436-69B9-3DAAC7DF36B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C5DF5F8-E02D-1120-D7B4-D92A9C9523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682673C-8D7C-2DDB-F3BE-8D7187618172}"/>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5" name="フッター プレースホルダー 4">
            <a:extLst>
              <a:ext uri="{FF2B5EF4-FFF2-40B4-BE49-F238E27FC236}">
                <a16:creationId xmlns:a16="http://schemas.microsoft.com/office/drawing/2014/main" id="{21E78DAF-652E-7524-C118-99E1BEBC12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D3343F-9B26-F917-EF48-C6EDCE2ED710}"/>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4159407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C24F90-D505-CA56-9DED-55B36BFC0D4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C620E33-8E10-95EA-7D87-7746276019A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22F215-5D29-4DDE-28E0-9DACC4D0FE5C}"/>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5" name="フッター プレースホルダー 4">
            <a:extLst>
              <a:ext uri="{FF2B5EF4-FFF2-40B4-BE49-F238E27FC236}">
                <a16:creationId xmlns:a16="http://schemas.microsoft.com/office/drawing/2014/main" id="{E93250DB-4844-E8FC-508A-DDDBBBC885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214BE3-C1F3-C98F-870F-5020EEC4399B}"/>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40312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5A364C5-31CD-D2DD-6426-DFB1ACC7F1C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6AEAA8-DB8F-AB5E-1109-30DB6F2789C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AC3B39A-9582-5B5D-38F9-0349C17A0C66}"/>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5" name="フッター プレースホルダー 4">
            <a:extLst>
              <a:ext uri="{FF2B5EF4-FFF2-40B4-BE49-F238E27FC236}">
                <a16:creationId xmlns:a16="http://schemas.microsoft.com/office/drawing/2014/main" id="{C25A629A-4AC1-258B-94E6-DDD7D82599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A2011A-D960-DEA7-8659-5100666F05C1}"/>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399171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4A0696-D8FF-740B-0482-EEC2C50FBEA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FD17763-43B9-F6FC-46A1-E591FEF6385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C4C21E-BE60-3D61-9BBC-395CDD40C557}"/>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5" name="フッター プレースホルダー 4">
            <a:extLst>
              <a:ext uri="{FF2B5EF4-FFF2-40B4-BE49-F238E27FC236}">
                <a16:creationId xmlns:a16="http://schemas.microsoft.com/office/drawing/2014/main" id="{9D423B19-7A54-61C2-ACE5-FBE83EB1D3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019CB9-4C3A-1412-481F-AB6FEE8D1E50}"/>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2582227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586957-3E81-B7E2-3D0A-5471AE31895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CADBD24-1148-ABFC-58FC-03A41B3397F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09D79DE-AE85-BFFD-8F6D-5385CBA2EE20}"/>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5" name="フッター プレースホルダー 4">
            <a:extLst>
              <a:ext uri="{FF2B5EF4-FFF2-40B4-BE49-F238E27FC236}">
                <a16:creationId xmlns:a16="http://schemas.microsoft.com/office/drawing/2014/main" id="{3E28F30D-97D3-713D-CE60-6C93F0C10AE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A74C670-6FBD-564E-9DA9-005097123A35}"/>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29236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19DB59-EE68-826F-E18F-26706A6DFC0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4DCB01-2722-BDB0-82A5-A6249FF20D1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35D489B-F127-7C73-06CB-9DF159702BF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CF6B3DA-1E4B-8109-39B4-E7CB47B84E43}"/>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6" name="フッター プレースホルダー 5">
            <a:extLst>
              <a:ext uri="{FF2B5EF4-FFF2-40B4-BE49-F238E27FC236}">
                <a16:creationId xmlns:a16="http://schemas.microsoft.com/office/drawing/2014/main" id="{016CC38E-FFF3-1BAB-0582-6A65C9C55A8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A25247-E6A1-E630-E4DC-DEEA5F84D696}"/>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973864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D2DE1-257C-9BD6-F82E-5D63B69802E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9129D93-C43A-9EFA-B276-B55FA9B4A3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AC2A090-63F0-C64F-D453-6FB3E5D6BDA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75BF929-B169-BAF6-492F-D1D17034C8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53137A4-F5C2-062C-D3F3-B3D28AB1231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3052D4-1E33-7A10-2DCF-4B32DD1E2E4F}"/>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8" name="フッター プレースホルダー 7">
            <a:extLst>
              <a:ext uri="{FF2B5EF4-FFF2-40B4-BE49-F238E27FC236}">
                <a16:creationId xmlns:a16="http://schemas.microsoft.com/office/drawing/2014/main" id="{97614531-46BA-3AB5-D674-F4950D64E79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3278EF8-B213-DDBB-307A-B6A67F3042DC}"/>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197131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E8611E-B676-C895-7CAB-C49E424D3AD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6838A9A-3D7C-1BAA-A657-45B3F5E9FBB2}"/>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4" name="フッター プレースホルダー 3">
            <a:extLst>
              <a:ext uri="{FF2B5EF4-FFF2-40B4-BE49-F238E27FC236}">
                <a16:creationId xmlns:a16="http://schemas.microsoft.com/office/drawing/2014/main" id="{D2A52E39-E722-9210-05E6-77137959D55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DA6A703-CF01-0B08-FFBB-F609CBB18A97}"/>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77163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A210689-04E5-70D3-855E-1A48AC245731}"/>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3" name="フッター プレースホルダー 2">
            <a:extLst>
              <a:ext uri="{FF2B5EF4-FFF2-40B4-BE49-F238E27FC236}">
                <a16:creationId xmlns:a16="http://schemas.microsoft.com/office/drawing/2014/main" id="{4212B3B7-3006-7FD6-2F32-56106F67907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73ED04F-A6F9-F83B-3EF8-505974C67B91}"/>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674131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1ED311-AE21-EABA-3D5F-5507BA77E3A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3D1804E-81B0-AAD9-E7DD-DA18B7755D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6A98EB0-3A64-E3C3-3418-D2821E2DFA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7568AB-91B4-C77E-D2EB-578530CE5CE5}"/>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6" name="フッター プレースホルダー 5">
            <a:extLst>
              <a:ext uri="{FF2B5EF4-FFF2-40B4-BE49-F238E27FC236}">
                <a16:creationId xmlns:a16="http://schemas.microsoft.com/office/drawing/2014/main" id="{D8891E68-CAFD-E060-0ABE-15A737BA3F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5FBE712-9EA2-9D92-2E50-E0B2BAC4E111}"/>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369944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71F673-1F22-B618-765A-06DB92B9FC9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935E32E-A7F6-2EC3-5CD8-C2667E0A65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FAC9258-519A-CA7A-F446-4F0415E25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805357D-8DFF-965A-C1BD-CA3B57606399}"/>
              </a:ext>
            </a:extLst>
          </p:cNvPr>
          <p:cNvSpPr>
            <a:spLocks noGrp="1"/>
          </p:cNvSpPr>
          <p:nvPr>
            <p:ph type="dt" sz="half" idx="10"/>
          </p:nvPr>
        </p:nvSpPr>
        <p:spPr/>
        <p:txBody>
          <a:bodyPr/>
          <a:lstStyle/>
          <a:p>
            <a:fld id="{30BE12BE-2966-49EE-B047-5B83A0E70061}" type="datetimeFigureOut">
              <a:rPr kumimoji="1" lang="ja-JP" altLang="en-US" smtClean="0"/>
              <a:t>2025/3/7</a:t>
            </a:fld>
            <a:endParaRPr kumimoji="1" lang="ja-JP" altLang="en-US"/>
          </a:p>
        </p:txBody>
      </p:sp>
      <p:sp>
        <p:nvSpPr>
          <p:cNvPr id="6" name="フッター プレースホルダー 5">
            <a:extLst>
              <a:ext uri="{FF2B5EF4-FFF2-40B4-BE49-F238E27FC236}">
                <a16:creationId xmlns:a16="http://schemas.microsoft.com/office/drawing/2014/main" id="{9D0B8165-FC61-7B71-6402-9F411157FE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4C42E0-62D3-60B4-0596-7F486AE9BDF0}"/>
              </a:ext>
            </a:extLst>
          </p:cNvPr>
          <p:cNvSpPr>
            <a:spLocks noGrp="1"/>
          </p:cNvSpPr>
          <p:nvPr>
            <p:ph type="sldNum" sz="quarter" idx="12"/>
          </p:nvPr>
        </p:nvSpPr>
        <p:spPr/>
        <p:txBody>
          <a:body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1245421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8745B7A-EEBC-DD99-B8C0-214FCCDF96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DA35DA-4128-5FDE-E75B-E933E0273F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243E0F-2A0C-F834-8746-7FF62E2D2B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0BE12BE-2966-49EE-B047-5B83A0E70061}" type="datetimeFigureOut">
              <a:rPr kumimoji="1" lang="ja-JP" altLang="en-US" smtClean="0"/>
              <a:t>2025/3/7</a:t>
            </a:fld>
            <a:endParaRPr kumimoji="1" lang="ja-JP" altLang="en-US"/>
          </a:p>
        </p:txBody>
      </p:sp>
      <p:sp>
        <p:nvSpPr>
          <p:cNvPr id="5" name="フッター プレースホルダー 4">
            <a:extLst>
              <a:ext uri="{FF2B5EF4-FFF2-40B4-BE49-F238E27FC236}">
                <a16:creationId xmlns:a16="http://schemas.microsoft.com/office/drawing/2014/main" id="{69BB450D-7A8D-8DAA-BB7B-F745770FA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2606ACE-4E87-3072-0BC0-F6FC300B8E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5B73014-8BA1-426F-887E-45CC8032804F}" type="slidenum">
              <a:rPr kumimoji="1" lang="ja-JP" altLang="en-US" smtClean="0"/>
              <a:t>‹#›</a:t>
            </a:fld>
            <a:endParaRPr kumimoji="1" lang="ja-JP" altLang="en-US"/>
          </a:p>
        </p:txBody>
      </p:sp>
    </p:spTree>
    <p:extLst>
      <p:ext uri="{BB962C8B-B14F-4D97-AF65-F5344CB8AC3E}">
        <p14:creationId xmlns:p14="http://schemas.microsoft.com/office/powerpoint/2010/main" val="3493457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四角形: 角を丸くする 34">
            <a:extLst>
              <a:ext uri="{FF2B5EF4-FFF2-40B4-BE49-F238E27FC236}">
                <a16:creationId xmlns:a16="http://schemas.microsoft.com/office/drawing/2014/main" id="{41BBE4A3-FCEE-0856-A057-E61C39354D5A}"/>
              </a:ext>
            </a:extLst>
          </p:cNvPr>
          <p:cNvSpPr/>
          <p:nvPr/>
        </p:nvSpPr>
        <p:spPr>
          <a:xfrm>
            <a:off x="706967" y="427371"/>
            <a:ext cx="10778066" cy="3613120"/>
          </a:xfrm>
          <a:prstGeom prst="roundRect">
            <a:avLst>
              <a:gd name="adj" fmla="val 5771"/>
            </a:avLst>
          </a:prstGeom>
          <a:solidFill>
            <a:schemeClr val="bg1"/>
          </a:solid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400" kern="100">
                <a:solidFill>
                  <a:srgbClr val="000000"/>
                </a:solidFill>
                <a:effectLst/>
                <a:latin typeface="BIZ UDゴシック" panose="020B0400000000000000" pitchFamily="49" charset="-128"/>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36" name="AutoShape 2">
            <a:extLst>
              <a:ext uri="{FF2B5EF4-FFF2-40B4-BE49-F238E27FC236}">
                <a16:creationId xmlns:a16="http://schemas.microsoft.com/office/drawing/2014/main" id="{24814B1B-D42D-C622-BE23-A90C645F02AA}"/>
              </a:ext>
            </a:extLst>
          </p:cNvPr>
          <p:cNvSpPr>
            <a:spLocks noChangeArrowheads="1"/>
          </p:cNvSpPr>
          <p:nvPr/>
        </p:nvSpPr>
        <p:spPr bwMode="auto">
          <a:xfrm>
            <a:off x="706967" y="4701518"/>
            <a:ext cx="10778066" cy="1669736"/>
          </a:xfrm>
          <a:prstGeom prst="roundRect">
            <a:avLst>
              <a:gd name="adj" fmla="val 18843"/>
            </a:avLst>
          </a:prstGeom>
          <a:solidFill>
            <a:srgbClr val="FFFFFF"/>
          </a:solidFill>
          <a:ln w="38100">
            <a:solidFill>
              <a:srgbClr val="5A5A5A"/>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ja-JP" sz="1200" b="1" dirty="0">
                <a:effectLst/>
                <a:ea typeface="BIZ UDゴシック" panose="020B0400000000000000" pitchFamily="49" charset="-128"/>
                <a:cs typeface="Times New Roman" panose="02020603050405020304" pitchFamily="18" charset="0"/>
              </a:rPr>
              <a:t>こども部会で、こども達に聞いてみたいこと、こどもまんなか市民会議で話しあいたいこと</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37" name="二等辺三角形 36">
            <a:extLst>
              <a:ext uri="{FF2B5EF4-FFF2-40B4-BE49-F238E27FC236}">
                <a16:creationId xmlns:a16="http://schemas.microsoft.com/office/drawing/2014/main" id="{1BED41A1-47ED-678B-E7DA-E5B2A57CA6A0}"/>
              </a:ext>
            </a:extLst>
          </p:cNvPr>
          <p:cNvSpPr/>
          <p:nvPr/>
        </p:nvSpPr>
        <p:spPr>
          <a:xfrm rot="10800000">
            <a:off x="5519738" y="4213919"/>
            <a:ext cx="1152525" cy="371475"/>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Rectangle 6">
            <a:extLst>
              <a:ext uri="{FF2B5EF4-FFF2-40B4-BE49-F238E27FC236}">
                <a16:creationId xmlns:a16="http://schemas.microsoft.com/office/drawing/2014/main" id="{1BA27BDF-3AD5-51A4-2FBA-0BA344086A38}"/>
              </a:ext>
            </a:extLst>
          </p:cNvPr>
          <p:cNvSpPr>
            <a:spLocks noChangeArrowheads="1"/>
          </p:cNvSpPr>
          <p:nvPr/>
        </p:nvSpPr>
        <p:spPr bwMode="auto">
          <a:xfrm>
            <a:off x="2199429" y="51336"/>
            <a:ext cx="77931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2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三浦市のこどもに関して思っていること、気になるところ</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p:txBody>
      </p:sp>
      <p:sp>
        <p:nvSpPr>
          <p:cNvPr id="20" name="四角形: メモ 19">
            <a:extLst>
              <a:ext uri="{FF2B5EF4-FFF2-40B4-BE49-F238E27FC236}">
                <a16:creationId xmlns:a16="http://schemas.microsoft.com/office/drawing/2014/main" id="{D82F2489-67BB-355C-F340-948F06021EF7}"/>
              </a:ext>
            </a:extLst>
          </p:cNvPr>
          <p:cNvSpPr/>
          <p:nvPr/>
        </p:nvSpPr>
        <p:spPr>
          <a:xfrm>
            <a:off x="1269320" y="5308228"/>
            <a:ext cx="1002242"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遊び場集、集まれる場</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未就学児</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小中校</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ライフステージ</a:t>
            </a:r>
            <a:endParaRPr lang="en-US" altLang="ja-JP" sz="700" dirty="0">
              <a:latin typeface="BIZ UDゴシック" panose="020B0400000000000000" pitchFamily="49" charset="-128"/>
              <a:ea typeface="BIZ UDゴシック" panose="020B0400000000000000" pitchFamily="49" charset="-128"/>
            </a:endParaRPr>
          </a:p>
        </p:txBody>
      </p:sp>
      <p:sp>
        <p:nvSpPr>
          <p:cNvPr id="23" name="四角形: メモ 22">
            <a:extLst>
              <a:ext uri="{FF2B5EF4-FFF2-40B4-BE49-F238E27FC236}">
                <a16:creationId xmlns:a16="http://schemas.microsoft.com/office/drawing/2014/main" id="{F249D075-B6F4-6D56-C08B-C1AB52D04732}"/>
              </a:ext>
            </a:extLst>
          </p:cNvPr>
          <p:cNvSpPr/>
          <p:nvPr/>
        </p:nvSpPr>
        <p:spPr>
          <a:xfrm>
            <a:off x="6792669" y="460156"/>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困っている親の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相談窓口</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8" name="楕円 37">
            <a:extLst>
              <a:ext uri="{FF2B5EF4-FFF2-40B4-BE49-F238E27FC236}">
                <a16:creationId xmlns:a16="http://schemas.microsoft.com/office/drawing/2014/main" id="{2C62CDCE-B9A3-775B-6996-B64DF8DAFEDC}"/>
              </a:ext>
            </a:extLst>
          </p:cNvPr>
          <p:cNvSpPr/>
          <p:nvPr/>
        </p:nvSpPr>
        <p:spPr>
          <a:xfrm>
            <a:off x="720370" y="522379"/>
            <a:ext cx="1945233" cy="241521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4" name="四角形: メモ 23">
            <a:extLst>
              <a:ext uri="{FF2B5EF4-FFF2-40B4-BE49-F238E27FC236}">
                <a16:creationId xmlns:a16="http://schemas.microsoft.com/office/drawing/2014/main" id="{796DEEB1-B6DB-FC3F-717B-992D61A2A4EA}"/>
              </a:ext>
            </a:extLst>
          </p:cNvPr>
          <p:cNvSpPr/>
          <p:nvPr/>
        </p:nvSpPr>
        <p:spPr>
          <a:xfrm>
            <a:off x="6757531" y="882809"/>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発達支援の</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周知</a:t>
            </a:r>
          </a:p>
        </p:txBody>
      </p:sp>
      <p:sp>
        <p:nvSpPr>
          <p:cNvPr id="30" name="四角形: メモ 29">
            <a:extLst>
              <a:ext uri="{FF2B5EF4-FFF2-40B4-BE49-F238E27FC236}">
                <a16:creationId xmlns:a16="http://schemas.microsoft.com/office/drawing/2014/main" id="{2988EEDE-78A1-0A01-BD9E-3F24DBE9ED59}"/>
              </a:ext>
            </a:extLst>
          </p:cNvPr>
          <p:cNvSpPr/>
          <p:nvPr/>
        </p:nvSpPr>
        <p:spPr>
          <a:xfrm>
            <a:off x="9369005" y="593410"/>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少子化だからこその</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何か取り組みがあればいい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1" name="四角形: メモ 30">
            <a:extLst>
              <a:ext uri="{FF2B5EF4-FFF2-40B4-BE49-F238E27FC236}">
                <a16:creationId xmlns:a16="http://schemas.microsoft.com/office/drawing/2014/main" id="{905DE284-6C56-C814-7CC2-344A2D4C8D5F}"/>
              </a:ext>
            </a:extLst>
          </p:cNvPr>
          <p:cNvSpPr/>
          <p:nvPr/>
        </p:nvSpPr>
        <p:spPr>
          <a:xfrm>
            <a:off x="10433433" y="621707"/>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帰り道が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くらい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3" name="Rectangle 6">
            <a:extLst>
              <a:ext uri="{FF2B5EF4-FFF2-40B4-BE49-F238E27FC236}">
                <a16:creationId xmlns:a16="http://schemas.microsoft.com/office/drawing/2014/main" id="{7C5A72A5-0A5E-0363-52DD-430EB9FD1F4B}"/>
              </a:ext>
            </a:extLst>
          </p:cNvPr>
          <p:cNvSpPr>
            <a:spLocks noChangeArrowheads="1"/>
          </p:cNvSpPr>
          <p:nvPr/>
        </p:nvSpPr>
        <p:spPr bwMode="auto">
          <a:xfrm>
            <a:off x="-148907" y="36924"/>
            <a:ext cx="16021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A</a:t>
            </a:r>
            <a:r>
              <a:rPr kumimoji="0" lang="ja-JP" altLang="en-US"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グループ</a:t>
            </a:r>
            <a:endParaRPr kumimoji="0" lang="ja-JP"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p:txBody>
      </p:sp>
      <p:sp>
        <p:nvSpPr>
          <p:cNvPr id="2" name="四角形: メモ 1">
            <a:extLst>
              <a:ext uri="{FF2B5EF4-FFF2-40B4-BE49-F238E27FC236}">
                <a16:creationId xmlns:a16="http://schemas.microsoft.com/office/drawing/2014/main" id="{2062F2F3-89AE-66E0-1839-D979C83DD8BA}"/>
              </a:ext>
            </a:extLst>
          </p:cNvPr>
          <p:cNvSpPr/>
          <p:nvPr/>
        </p:nvSpPr>
        <p:spPr>
          <a:xfrm>
            <a:off x="820081" y="624979"/>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子どもの遊び場</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イベント</a:t>
            </a:r>
            <a:r>
              <a:rPr lang="ja-JP" altLang="en-US" sz="700" dirty="0">
                <a:latin typeface="BIZ UDゴシック" panose="020B0400000000000000" pitchFamily="49" charset="-128"/>
                <a:ea typeface="BIZ UDゴシック" panose="020B0400000000000000" pitchFamily="49" charset="-128"/>
              </a:rPr>
              <a:t>を</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増やしてほしい</a:t>
            </a:r>
          </a:p>
        </p:txBody>
      </p:sp>
      <p:sp>
        <p:nvSpPr>
          <p:cNvPr id="7" name="四角形: メモ 6">
            <a:extLst>
              <a:ext uri="{FF2B5EF4-FFF2-40B4-BE49-F238E27FC236}">
                <a16:creationId xmlns:a16="http://schemas.microsoft.com/office/drawing/2014/main" id="{3BB88A01-EC91-E67A-A4FE-8FBBC7AB127C}"/>
              </a:ext>
            </a:extLst>
          </p:cNvPr>
          <p:cNvSpPr/>
          <p:nvPr/>
        </p:nvSpPr>
        <p:spPr>
          <a:xfrm>
            <a:off x="813884" y="1400979"/>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気軽に遊びに</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行ける親子の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場所</a:t>
            </a:r>
            <a:endParaRPr kumimoji="1" lang="ja-JP" altLang="en-US" sz="700" dirty="0">
              <a:latin typeface="BIZ UDゴシック" panose="020B0400000000000000" pitchFamily="49" charset="-128"/>
              <a:ea typeface="BIZ UDゴシック" panose="020B0400000000000000" pitchFamily="49" charset="-128"/>
            </a:endParaRPr>
          </a:p>
        </p:txBody>
      </p:sp>
      <p:sp>
        <p:nvSpPr>
          <p:cNvPr id="9" name="四角形: メモ 8">
            <a:extLst>
              <a:ext uri="{FF2B5EF4-FFF2-40B4-BE49-F238E27FC236}">
                <a16:creationId xmlns:a16="http://schemas.microsoft.com/office/drawing/2014/main" id="{CD5B5447-7A15-5AC6-3742-FDA6C4C7DE8A}"/>
              </a:ext>
            </a:extLst>
          </p:cNvPr>
          <p:cNvSpPr/>
          <p:nvPr/>
        </p:nvSpPr>
        <p:spPr>
          <a:xfrm>
            <a:off x="818517" y="2176979"/>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0" bIns="0" rtlCol="0" anchor="ctr"/>
          <a:lstStyle/>
          <a:p>
            <a:r>
              <a:rPr lang="ja-JP" altLang="en-US" sz="700" dirty="0">
                <a:latin typeface="BIZ UDゴシック" panose="020B0400000000000000" pitchFamily="49" charset="-128"/>
                <a:ea typeface="BIZ UDゴシック" panose="020B0400000000000000" pitchFamily="49" charset="-128"/>
              </a:rPr>
              <a:t>子どもが</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あそんでいる姿が</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見られない</a:t>
            </a:r>
          </a:p>
        </p:txBody>
      </p:sp>
      <p:sp>
        <p:nvSpPr>
          <p:cNvPr id="10" name="四角形: メモ 9">
            <a:extLst>
              <a:ext uri="{FF2B5EF4-FFF2-40B4-BE49-F238E27FC236}">
                <a16:creationId xmlns:a16="http://schemas.microsoft.com/office/drawing/2014/main" id="{A65F6A0D-3434-D57E-8DFF-8C4AB57B4CFE}"/>
              </a:ext>
            </a:extLst>
          </p:cNvPr>
          <p:cNvSpPr/>
          <p:nvPr/>
        </p:nvSpPr>
        <p:spPr>
          <a:xfrm>
            <a:off x="1831256" y="1123590"/>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ボールを使える場所がない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1" name="四角形: メモ 10">
            <a:extLst>
              <a:ext uri="{FF2B5EF4-FFF2-40B4-BE49-F238E27FC236}">
                <a16:creationId xmlns:a16="http://schemas.microsoft.com/office/drawing/2014/main" id="{4F741429-4E0D-E685-887A-BD751B192867}"/>
              </a:ext>
            </a:extLst>
          </p:cNvPr>
          <p:cNvSpPr/>
          <p:nvPr/>
        </p:nvSpPr>
        <p:spPr>
          <a:xfrm>
            <a:off x="1808532" y="1894529"/>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昔は隣近で</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育てられた</a:t>
            </a:r>
            <a:endParaRPr kumimoji="1" lang="en-US" altLang="ja-JP" sz="700" dirty="0">
              <a:latin typeface="BIZ UDゴシック" panose="020B0400000000000000" pitchFamily="49" charset="-128"/>
              <a:ea typeface="BIZ UDゴシック" panose="020B0400000000000000" pitchFamily="49" charset="-128"/>
            </a:endParaRPr>
          </a:p>
          <a:p>
            <a:r>
              <a:rPr lang="en-US" altLang="ja-JP" sz="700" dirty="0">
                <a:latin typeface="BIZ UDゴシック" panose="020B0400000000000000" pitchFamily="49" charset="-128"/>
                <a:ea typeface="BIZ UDゴシック" panose="020B0400000000000000" pitchFamily="49" charset="-128"/>
              </a:rPr>
              <a:t>(</a:t>
            </a:r>
            <a:r>
              <a:rPr lang="ja-JP" altLang="en-US" sz="700" dirty="0">
                <a:latin typeface="BIZ UDゴシック" panose="020B0400000000000000" pitchFamily="49" charset="-128"/>
                <a:ea typeface="BIZ UDゴシック" panose="020B0400000000000000" pitchFamily="49" charset="-128"/>
              </a:rPr>
              <a:t>今は子供が安心して遊べる場</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9" name="Rectangle 6">
            <a:extLst>
              <a:ext uri="{FF2B5EF4-FFF2-40B4-BE49-F238E27FC236}">
                <a16:creationId xmlns:a16="http://schemas.microsoft.com/office/drawing/2014/main" id="{615B653B-BFB1-7053-969D-06C548BF140B}"/>
              </a:ext>
            </a:extLst>
          </p:cNvPr>
          <p:cNvSpPr>
            <a:spLocks noChangeArrowheads="1"/>
          </p:cNvSpPr>
          <p:nvPr/>
        </p:nvSpPr>
        <p:spPr bwMode="auto">
          <a:xfrm>
            <a:off x="1836849" y="593410"/>
            <a:ext cx="1277994" cy="276999"/>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ja-JP" sz="1200" b="1" dirty="0">
                <a:solidFill>
                  <a:srgbClr val="FF0000"/>
                </a:solidFill>
                <a:effectLst/>
                <a:ea typeface="BIZ UDゴシック" panose="020B0400000000000000" pitchFamily="49" charset="-128"/>
                <a:cs typeface="Times New Roman" panose="02020603050405020304" pitchFamily="18" charset="0"/>
              </a:rPr>
              <a:t>子どもの遊び場</a:t>
            </a:r>
            <a:endParaRPr kumimoji="0" lang="ja-JP" altLang="ja-JP" sz="1200" b="0" i="0" u="none" strike="noStrike" cap="none" normalizeH="0" baseline="0" dirty="0">
              <a:ln>
                <a:noFill/>
              </a:ln>
              <a:solidFill>
                <a:srgbClr val="FF0000"/>
              </a:solidFill>
              <a:effectLst/>
              <a:latin typeface="BIZ UDゴシック" panose="020B0400000000000000" pitchFamily="49" charset="-128"/>
              <a:ea typeface="BIZ UDゴシック" panose="020B0400000000000000" pitchFamily="49" charset="-128"/>
            </a:endParaRPr>
          </a:p>
        </p:txBody>
      </p:sp>
      <p:sp>
        <p:nvSpPr>
          <p:cNvPr id="40" name="楕円 39">
            <a:extLst>
              <a:ext uri="{FF2B5EF4-FFF2-40B4-BE49-F238E27FC236}">
                <a16:creationId xmlns:a16="http://schemas.microsoft.com/office/drawing/2014/main" id="{E4FCF26C-CEF6-5AB6-2746-B8C305A1037A}"/>
              </a:ext>
            </a:extLst>
          </p:cNvPr>
          <p:cNvSpPr/>
          <p:nvPr/>
        </p:nvSpPr>
        <p:spPr>
          <a:xfrm rot="1894949">
            <a:off x="2938596" y="756539"/>
            <a:ext cx="1175850" cy="3230561"/>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2" name="四角形: メモ 11">
            <a:extLst>
              <a:ext uri="{FF2B5EF4-FFF2-40B4-BE49-F238E27FC236}">
                <a16:creationId xmlns:a16="http://schemas.microsoft.com/office/drawing/2014/main" id="{A6558FF6-DD1E-F996-9E2E-6A8101E4DFC8}"/>
              </a:ext>
            </a:extLst>
          </p:cNvPr>
          <p:cNvSpPr/>
          <p:nvPr/>
        </p:nvSpPr>
        <p:spPr>
          <a:xfrm>
            <a:off x="1935805" y="3095064"/>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本当は助けて</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もらいたいが、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どのようにとられるか？</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3" name="四角形: メモ 12">
            <a:extLst>
              <a:ext uri="{FF2B5EF4-FFF2-40B4-BE49-F238E27FC236}">
                <a16:creationId xmlns:a16="http://schemas.microsoft.com/office/drawing/2014/main" id="{1ED0178E-0DBF-E9B4-25AD-B07476A403E1}"/>
              </a:ext>
            </a:extLst>
          </p:cNvPr>
          <p:cNvSpPr/>
          <p:nvPr/>
        </p:nvSpPr>
        <p:spPr>
          <a:xfrm>
            <a:off x="2948366" y="1887116"/>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地域の</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つながり</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親も子も</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4" name="四角形: メモ 13">
            <a:extLst>
              <a:ext uri="{FF2B5EF4-FFF2-40B4-BE49-F238E27FC236}">
                <a16:creationId xmlns:a16="http://schemas.microsoft.com/office/drawing/2014/main" id="{69DA6725-5780-AFA1-A1B1-57E97713E367}"/>
              </a:ext>
            </a:extLst>
          </p:cNvPr>
          <p:cNvSpPr/>
          <p:nvPr/>
        </p:nvSpPr>
        <p:spPr>
          <a:xfrm>
            <a:off x="2968679" y="2660167"/>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（子ども会がなくなった）</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先輩ママから情報</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が得られない</a:t>
            </a:r>
          </a:p>
        </p:txBody>
      </p:sp>
      <p:sp>
        <p:nvSpPr>
          <p:cNvPr id="22" name="四角形: メモ 21">
            <a:extLst>
              <a:ext uri="{FF2B5EF4-FFF2-40B4-BE49-F238E27FC236}">
                <a16:creationId xmlns:a16="http://schemas.microsoft.com/office/drawing/2014/main" id="{CBB3EC74-727C-5445-11F3-ADCAB57538E4}"/>
              </a:ext>
            </a:extLst>
          </p:cNvPr>
          <p:cNvSpPr/>
          <p:nvPr/>
        </p:nvSpPr>
        <p:spPr>
          <a:xfrm>
            <a:off x="3455453" y="621707"/>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自営業の方が</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多いのでそういう方へ</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の育休制度や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サポート制度がほしい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41" name="Rectangle 6">
            <a:extLst>
              <a:ext uri="{FF2B5EF4-FFF2-40B4-BE49-F238E27FC236}">
                <a16:creationId xmlns:a16="http://schemas.microsoft.com/office/drawing/2014/main" id="{8149F98B-6DC0-03CC-1E16-4207C0647654}"/>
              </a:ext>
            </a:extLst>
          </p:cNvPr>
          <p:cNvSpPr>
            <a:spLocks noChangeArrowheads="1"/>
          </p:cNvSpPr>
          <p:nvPr/>
        </p:nvSpPr>
        <p:spPr bwMode="auto">
          <a:xfrm>
            <a:off x="3142373" y="1427624"/>
            <a:ext cx="1512829" cy="276999"/>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0070C0"/>
                </a:solidFill>
                <a:effectLst/>
                <a:ea typeface="BIZ UDゴシック" panose="020B0400000000000000" pitchFamily="49" charset="-128"/>
                <a:cs typeface="Times New Roman" panose="02020603050405020304" pitchFamily="18" charset="0"/>
              </a:rPr>
              <a:t>親に対しての支援</a:t>
            </a:r>
            <a:endParaRPr kumimoji="0" lang="ja-JP" altLang="ja-JP" sz="1200" b="0" i="0" u="none" strike="noStrike" cap="none" normalizeH="0" baseline="0" dirty="0">
              <a:ln>
                <a:noFill/>
              </a:ln>
              <a:solidFill>
                <a:srgbClr val="0070C0"/>
              </a:solidFill>
              <a:effectLst/>
              <a:latin typeface="BIZ UDゴシック" panose="020B0400000000000000" pitchFamily="49" charset="-128"/>
              <a:ea typeface="BIZ UDゴシック" panose="020B0400000000000000" pitchFamily="49" charset="-128"/>
            </a:endParaRPr>
          </a:p>
        </p:txBody>
      </p:sp>
      <p:sp>
        <p:nvSpPr>
          <p:cNvPr id="42" name="楕円 41">
            <a:extLst>
              <a:ext uri="{FF2B5EF4-FFF2-40B4-BE49-F238E27FC236}">
                <a16:creationId xmlns:a16="http://schemas.microsoft.com/office/drawing/2014/main" id="{C76BC8D1-A394-AC48-4183-597C393B20C8}"/>
              </a:ext>
            </a:extLst>
          </p:cNvPr>
          <p:cNvSpPr/>
          <p:nvPr/>
        </p:nvSpPr>
        <p:spPr>
          <a:xfrm rot="1181796">
            <a:off x="4173966" y="1430337"/>
            <a:ext cx="1608639" cy="2772744"/>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 name="四角形: メモ 14">
            <a:extLst>
              <a:ext uri="{FF2B5EF4-FFF2-40B4-BE49-F238E27FC236}">
                <a16:creationId xmlns:a16="http://schemas.microsoft.com/office/drawing/2014/main" id="{01B7F709-9E07-D619-FBC8-B53548DBEE1D}"/>
              </a:ext>
            </a:extLst>
          </p:cNvPr>
          <p:cNvSpPr/>
          <p:nvPr/>
        </p:nvSpPr>
        <p:spPr>
          <a:xfrm>
            <a:off x="4795361" y="992261"/>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親や友人以外でもこどもを預けられる施設があれば良い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8" name="四角形: メモ 17">
            <a:extLst>
              <a:ext uri="{FF2B5EF4-FFF2-40B4-BE49-F238E27FC236}">
                <a16:creationId xmlns:a16="http://schemas.microsoft.com/office/drawing/2014/main" id="{B7C847FB-56C3-8CBC-BDFE-807D70C4E360}"/>
              </a:ext>
            </a:extLst>
          </p:cNvPr>
          <p:cNvSpPr/>
          <p:nvPr/>
        </p:nvSpPr>
        <p:spPr>
          <a:xfrm>
            <a:off x="4388925" y="2867814"/>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中高生が使える</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ような施設が</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ない</a:t>
            </a:r>
            <a:endParaRPr lang="en-US" altLang="ja-JP" sz="700" dirty="0">
              <a:latin typeface="BIZ UDゴシック" panose="020B0400000000000000" pitchFamily="49" charset="-128"/>
              <a:ea typeface="BIZ UDゴシック" panose="020B0400000000000000" pitchFamily="49" charset="-128"/>
            </a:endParaRPr>
          </a:p>
        </p:txBody>
      </p:sp>
      <p:sp>
        <p:nvSpPr>
          <p:cNvPr id="19" name="四角形: メモ 18">
            <a:extLst>
              <a:ext uri="{FF2B5EF4-FFF2-40B4-BE49-F238E27FC236}">
                <a16:creationId xmlns:a16="http://schemas.microsoft.com/office/drawing/2014/main" id="{9E362C52-5C05-488F-DD36-B61A0BB14332}"/>
              </a:ext>
            </a:extLst>
          </p:cNvPr>
          <p:cNvSpPr/>
          <p:nvPr/>
        </p:nvSpPr>
        <p:spPr>
          <a:xfrm>
            <a:off x="5201960" y="2930865"/>
            <a:ext cx="1080617"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複合商業施設</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（ショッピングモール等）</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の必要性</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市民のいこいの場</a:t>
            </a:r>
            <a:endParaRPr lang="en-US" altLang="ja-JP" sz="700" dirty="0">
              <a:latin typeface="BIZ UDゴシック" panose="020B0400000000000000" pitchFamily="49" charset="-128"/>
              <a:ea typeface="BIZ UDゴシック" panose="020B0400000000000000" pitchFamily="49" charset="-128"/>
            </a:endParaRPr>
          </a:p>
        </p:txBody>
      </p:sp>
      <p:sp>
        <p:nvSpPr>
          <p:cNvPr id="21" name="四角形: メモ 20">
            <a:extLst>
              <a:ext uri="{FF2B5EF4-FFF2-40B4-BE49-F238E27FC236}">
                <a16:creationId xmlns:a16="http://schemas.microsoft.com/office/drawing/2014/main" id="{AE8F7AE2-B652-D3E2-6D25-447C8BE0B4F1}"/>
              </a:ext>
            </a:extLst>
          </p:cNvPr>
          <p:cNvSpPr/>
          <p:nvPr/>
        </p:nvSpPr>
        <p:spPr>
          <a:xfrm>
            <a:off x="4709815" y="3534857"/>
            <a:ext cx="1080617"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中高生の集れる場遊べる場</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コワーキングスペース（大人の目がとどく場）</a:t>
            </a:r>
            <a:endParaRPr lang="en-US" altLang="ja-JP" sz="700" dirty="0">
              <a:latin typeface="BIZ UDゴシック" panose="020B0400000000000000" pitchFamily="49" charset="-128"/>
              <a:ea typeface="BIZ UDゴシック" panose="020B0400000000000000" pitchFamily="49" charset="-128"/>
            </a:endParaRPr>
          </a:p>
        </p:txBody>
      </p:sp>
      <p:sp>
        <p:nvSpPr>
          <p:cNvPr id="34" name="四角形: メモ 33">
            <a:extLst>
              <a:ext uri="{FF2B5EF4-FFF2-40B4-BE49-F238E27FC236}">
                <a16:creationId xmlns:a16="http://schemas.microsoft.com/office/drawing/2014/main" id="{5F5D789A-3F6C-182E-2EB8-9BC9C07545AC}"/>
              </a:ext>
            </a:extLst>
          </p:cNvPr>
          <p:cNvSpPr/>
          <p:nvPr/>
        </p:nvSpPr>
        <p:spPr>
          <a:xfrm>
            <a:off x="3508798" y="3459231"/>
            <a:ext cx="1080617"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地域住民、子どもが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集まれる場</a:t>
            </a:r>
            <a:endParaRPr lang="en-US" altLang="ja-JP" sz="700" dirty="0">
              <a:latin typeface="BIZ UDゴシック" panose="020B0400000000000000" pitchFamily="49" charset="-128"/>
              <a:ea typeface="BIZ UDゴシック" panose="020B0400000000000000" pitchFamily="49" charset="-128"/>
            </a:endParaRPr>
          </a:p>
        </p:txBody>
      </p:sp>
      <p:sp>
        <p:nvSpPr>
          <p:cNvPr id="43" name="Rectangle 6">
            <a:extLst>
              <a:ext uri="{FF2B5EF4-FFF2-40B4-BE49-F238E27FC236}">
                <a16:creationId xmlns:a16="http://schemas.microsoft.com/office/drawing/2014/main" id="{2A089541-6DFF-2BEB-9CA4-ED4B3A46F007}"/>
              </a:ext>
            </a:extLst>
          </p:cNvPr>
          <p:cNvSpPr>
            <a:spLocks noChangeArrowheads="1"/>
          </p:cNvSpPr>
          <p:nvPr/>
        </p:nvSpPr>
        <p:spPr bwMode="auto">
          <a:xfrm>
            <a:off x="4373574" y="2135678"/>
            <a:ext cx="1512829"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2"/>
                </a:solidFill>
                <a:effectLst/>
                <a:ea typeface="BIZ UDゴシック" panose="020B0400000000000000" pitchFamily="49" charset="-128"/>
                <a:cs typeface="Times New Roman" panose="02020603050405020304" pitchFamily="18" charset="0"/>
              </a:rPr>
              <a:t>市民や子どもが</a:t>
            </a:r>
            <a:endParaRPr lang="en-US" altLang="ja-JP" sz="1200" b="1" dirty="0">
              <a:solidFill>
                <a:schemeClr val="accent2"/>
              </a:solidFill>
              <a:effectLst/>
              <a:ea typeface="BIZ UDゴシック" panose="020B0400000000000000" pitchFamily="49"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2"/>
                </a:solidFill>
                <a:effectLst/>
                <a:ea typeface="BIZ UDゴシック" panose="020B0400000000000000" pitchFamily="49" charset="-128"/>
                <a:cs typeface="Times New Roman" panose="02020603050405020304" pitchFamily="18" charset="0"/>
              </a:rPr>
              <a:t>集まれる場所</a:t>
            </a:r>
            <a:endParaRPr kumimoji="0" lang="ja-JP" altLang="ja-JP" sz="1200" b="0" i="0" u="none" strike="noStrike" cap="none" normalizeH="0" baseline="0" dirty="0">
              <a:ln>
                <a:noFill/>
              </a:ln>
              <a:solidFill>
                <a:schemeClr val="accent2"/>
              </a:solidFill>
              <a:effectLst/>
              <a:latin typeface="BIZ UDゴシック" panose="020B0400000000000000" pitchFamily="49" charset="-128"/>
              <a:ea typeface="BIZ UDゴシック" panose="020B0400000000000000" pitchFamily="49" charset="-128"/>
            </a:endParaRPr>
          </a:p>
        </p:txBody>
      </p:sp>
      <p:sp>
        <p:nvSpPr>
          <p:cNvPr id="44" name="楕円 43">
            <a:extLst>
              <a:ext uri="{FF2B5EF4-FFF2-40B4-BE49-F238E27FC236}">
                <a16:creationId xmlns:a16="http://schemas.microsoft.com/office/drawing/2014/main" id="{7CC88FA2-B856-685A-9F34-322C871A7C6A}"/>
              </a:ext>
            </a:extLst>
          </p:cNvPr>
          <p:cNvSpPr/>
          <p:nvPr/>
        </p:nvSpPr>
        <p:spPr>
          <a:xfrm rot="6560565">
            <a:off x="7273162" y="748738"/>
            <a:ext cx="1608639" cy="4200488"/>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四角形: メモ 15">
            <a:extLst>
              <a:ext uri="{FF2B5EF4-FFF2-40B4-BE49-F238E27FC236}">
                <a16:creationId xmlns:a16="http://schemas.microsoft.com/office/drawing/2014/main" id="{884BAAE3-03E5-1F46-3CC4-3CD505E2E896}"/>
              </a:ext>
            </a:extLst>
          </p:cNvPr>
          <p:cNvSpPr/>
          <p:nvPr/>
        </p:nvSpPr>
        <p:spPr>
          <a:xfrm>
            <a:off x="6036063" y="1695000"/>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姉妹都市交流の認知度がひくい</a:t>
            </a:r>
          </a:p>
        </p:txBody>
      </p:sp>
      <p:sp>
        <p:nvSpPr>
          <p:cNvPr id="17" name="四角形: メモ 16">
            <a:extLst>
              <a:ext uri="{FF2B5EF4-FFF2-40B4-BE49-F238E27FC236}">
                <a16:creationId xmlns:a16="http://schemas.microsoft.com/office/drawing/2014/main" id="{50E5A1E1-02A9-3CAC-3D4B-77EF02B0578C}"/>
              </a:ext>
            </a:extLst>
          </p:cNvPr>
          <p:cNvSpPr/>
          <p:nvPr/>
        </p:nvSpPr>
        <p:spPr>
          <a:xfrm>
            <a:off x="6475949" y="2166256"/>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三浦市の良さを知ってもらえる留学制度など</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があったらいい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交流</a:t>
            </a:r>
            <a:endParaRPr lang="en-US" altLang="ja-JP" sz="700" dirty="0">
              <a:latin typeface="BIZ UDゴシック" panose="020B0400000000000000" pitchFamily="49" charset="-128"/>
              <a:ea typeface="BIZ UDゴシック" panose="020B0400000000000000" pitchFamily="49" charset="-128"/>
            </a:endParaRPr>
          </a:p>
        </p:txBody>
      </p:sp>
      <p:sp>
        <p:nvSpPr>
          <p:cNvPr id="28" name="四角形: メモ 27">
            <a:extLst>
              <a:ext uri="{FF2B5EF4-FFF2-40B4-BE49-F238E27FC236}">
                <a16:creationId xmlns:a16="http://schemas.microsoft.com/office/drawing/2014/main" id="{D97AE5FB-09F7-F121-B9DA-8A651182FEE3}"/>
              </a:ext>
            </a:extLst>
          </p:cNvPr>
          <p:cNvSpPr/>
          <p:nvPr/>
        </p:nvSpPr>
        <p:spPr>
          <a:xfrm>
            <a:off x="7672723" y="2698213"/>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高校・大学・専門進学就職における</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三浦市という</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選択肢は？</a:t>
            </a:r>
            <a:endParaRPr kumimoji="1" lang="ja-JP" altLang="en-US" sz="700" dirty="0">
              <a:latin typeface="BIZ UDゴシック" panose="020B0400000000000000" pitchFamily="49" charset="-128"/>
              <a:ea typeface="BIZ UDゴシック" panose="020B0400000000000000" pitchFamily="49" charset="-128"/>
            </a:endParaRPr>
          </a:p>
        </p:txBody>
      </p:sp>
      <p:sp>
        <p:nvSpPr>
          <p:cNvPr id="29" name="四角形: メモ 28">
            <a:extLst>
              <a:ext uri="{FF2B5EF4-FFF2-40B4-BE49-F238E27FC236}">
                <a16:creationId xmlns:a16="http://schemas.microsoft.com/office/drawing/2014/main" id="{FED6577F-021C-D367-5AE6-5CDAF432EAE9}"/>
              </a:ext>
            </a:extLst>
          </p:cNvPr>
          <p:cNvSpPr/>
          <p:nvPr/>
        </p:nvSpPr>
        <p:spPr>
          <a:xfrm>
            <a:off x="8913580" y="2723004"/>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学生へのコミュニティバス</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フリーバス</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こどもの時間も</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作ってあげる</a:t>
            </a:r>
          </a:p>
        </p:txBody>
      </p:sp>
      <p:sp>
        <p:nvSpPr>
          <p:cNvPr id="45" name="Rectangle 6">
            <a:extLst>
              <a:ext uri="{FF2B5EF4-FFF2-40B4-BE49-F238E27FC236}">
                <a16:creationId xmlns:a16="http://schemas.microsoft.com/office/drawing/2014/main" id="{2F1A64D2-BA74-EB4F-11F0-F08125DEA2A9}"/>
              </a:ext>
            </a:extLst>
          </p:cNvPr>
          <p:cNvSpPr>
            <a:spLocks noChangeArrowheads="1"/>
          </p:cNvSpPr>
          <p:nvPr/>
        </p:nvSpPr>
        <p:spPr bwMode="auto">
          <a:xfrm>
            <a:off x="8127889" y="3660230"/>
            <a:ext cx="1512829" cy="276999"/>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6">
                    <a:lumMod val="75000"/>
                  </a:schemeClr>
                </a:solidFill>
                <a:effectLst/>
                <a:ea typeface="BIZ UDゴシック" panose="020B0400000000000000" pitchFamily="49" charset="-128"/>
                <a:cs typeface="Times New Roman" panose="02020603050405020304" pitchFamily="18" charset="0"/>
              </a:rPr>
              <a:t>子どもへの支援</a:t>
            </a:r>
            <a:endParaRPr kumimoji="0" lang="ja-JP" altLang="ja-JP" sz="1200" b="0" i="0" u="none" strike="noStrike" cap="none" normalizeH="0" baseline="0" dirty="0">
              <a:ln>
                <a:noFill/>
              </a:ln>
              <a:solidFill>
                <a:schemeClr val="accent6">
                  <a:lumMod val="75000"/>
                </a:schemeClr>
              </a:solidFill>
              <a:effectLst/>
              <a:latin typeface="BIZ UDゴシック" panose="020B0400000000000000" pitchFamily="49" charset="-128"/>
              <a:ea typeface="BIZ UDゴシック" panose="020B0400000000000000" pitchFamily="49" charset="-128"/>
            </a:endParaRPr>
          </a:p>
        </p:txBody>
      </p:sp>
      <p:sp>
        <p:nvSpPr>
          <p:cNvPr id="47" name="楕円 46">
            <a:extLst>
              <a:ext uri="{FF2B5EF4-FFF2-40B4-BE49-F238E27FC236}">
                <a16:creationId xmlns:a16="http://schemas.microsoft.com/office/drawing/2014/main" id="{8B3900E8-89C9-A548-DBCC-8B734001DF5E}"/>
              </a:ext>
            </a:extLst>
          </p:cNvPr>
          <p:cNvSpPr/>
          <p:nvPr/>
        </p:nvSpPr>
        <p:spPr>
          <a:xfrm>
            <a:off x="7888038" y="490766"/>
            <a:ext cx="1215825" cy="1204234"/>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7" name="四角形: メモ 26">
            <a:extLst>
              <a:ext uri="{FF2B5EF4-FFF2-40B4-BE49-F238E27FC236}">
                <a16:creationId xmlns:a16="http://schemas.microsoft.com/office/drawing/2014/main" id="{08D92181-75EE-E25C-E504-78DBF68F21C8}"/>
              </a:ext>
            </a:extLst>
          </p:cNvPr>
          <p:cNvSpPr/>
          <p:nvPr/>
        </p:nvSpPr>
        <p:spPr>
          <a:xfrm>
            <a:off x="8038485" y="723529"/>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学校数の減少</a:t>
            </a:r>
          </a:p>
        </p:txBody>
      </p:sp>
      <p:sp>
        <p:nvSpPr>
          <p:cNvPr id="48" name="Rectangle 6">
            <a:extLst>
              <a:ext uri="{FF2B5EF4-FFF2-40B4-BE49-F238E27FC236}">
                <a16:creationId xmlns:a16="http://schemas.microsoft.com/office/drawing/2014/main" id="{4F27CC6F-DFAD-0DB6-313A-0AEAC89EF162}"/>
              </a:ext>
            </a:extLst>
          </p:cNvPr>
          <p:cNvSpPr>
            <a:spLocks noChangeArrowheads="1"/>
          </p:cNvSpPr>
          <p:nvPr/>
        </p:nvSpPr>
        <p:spPr bwMode="auto">
          <a:xfrm>
            <a:off x="8010475" y="1545066"/>
            <a:ext cx="1602565" cy="276999"/>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5">
                    <a:lumMod val="75000"/>
                  </a:schemeClr>
                </a:solidFill>
                <a:effectLst/>
                <a:ea typeface="BIZ UDゴシック" panose="020B0400000000000000" pitchFamily="49" charset="-128"/>
                <a:cs typeface="Times New Roman" panose="02020603050405020304" pitchFamily="18" charset="0"/>
              </a:rPr>
              <a:t>今後の学校の在り方</a:t>
            </a:r>
            <a:endParaRPr kumimoji="0" lang="ja-JP" altLang="ja-JP" sz="1200" b="0" i="0" u="none" strike="noStrike" cap="none" normalizeH="0" baseline="0" dirty="0">
              <a:ln>
                <a:noFill/>
              </a:ln>
              <a:solidFill>
                <a:schemeClr val="accent5">
                  <a:lumMod val="75000"/>
                </a:schemeClr>
              </a:solidFill>
              <a:effectLst/>
              <a:latin typeface="BIZ UDゴシック" panose="020B0400000000000000" pitchFamily="49" charset="-128"/>
              <a:ea typeface="BIZ UDゴシック" panose="020B0400000000000000" pitchFamily="49" charset="-128"/>
            </a:endParaRPr>
          </a:p>
        </p:txBody>
      </p:sp>
      <p:sp>
        <p:nvSpPr>
          <p:cNvPr id="3" name="スライド番号プレースホルダー 3">
            <a:extLst>
              <a:ext uri="{FF2B5EF4-FFF2-40B4-BE49-F238E27FC236}">
                <a16:creationId xmlns:a16="http://schemas.microsoft.com/office/drawing/2014/main" id="{C1EE51BA-41F1-72AA-FB00-6754E65B949B}"/>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1</a:t>
            </a:fld>
            <a:endParaRPr lang="ja-JP" altLang="en-US" noProof="1"/>
          </a:p>
        </p:txBody>
      </p:sp>
    </p:spTree>
    <p:extLst>
      <p:ext uri="{BB962C8B-B14F-4D97-AF65-F5344CB8AC3E}">
        <p14:creationId xmlns:p14="http://schemas.microsoft.com/office/powerpoint/2010/main" val="2223074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08414-29FA-AE2E-4753-B60BF906BE13}"/>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046091F-7C5E-995E-9C2E-0577C69C947B}"/>
              </a:ext>
            </a:extLst>
          </p:cNvPr>
          <p:cNvSpPr txBox="1"/>
          <p:nvPr/>
        </p:nvSpPr>
        <p:spPr>
          <a:xfrm>
            <a:off x="1960235" y="963876"/>
            <a:ext cx="7848783" cy="5078313"/>
          </a:xfrm>
          <a:prstGeom prst="rect">
            <a:avLst/>
          </a:prstGeom>
          <a:noFill/>
        </p:spPr>
        <p:txBody>
          <a:bodyPr wrap="square" rtlCol="0">
            <a:spAutoFit/>
          </a:bodyPr>
          <a:lstStyle/>
          <a:p>
            <a:endParaRPr lang="en-US" altLang="ja-JP" b="1" dirty="0">
              <a:latin typeface="BIZ UDゴシック" panose="020B0400000000000000" pitchFamily="49" charset="-128"/>
              <a:ea typeface="BIZ UDゴシック" panose="020B0400000000000000" pitchFamily="49" charset="-128"/>
            </a:endParaRPr>
          </a:p>
          <a:p>
            <a:r>
              <a:rPr lang="ja-JP" altLang="ja-JP" b="1" u="sng" dirty="0">
                <a:latin typeface="BIZ UDゴシック" panose="020B0400000000000000" pitchFamily="49" charset="-128"/>
                <a:ea typeface="BIZ UDゴシック" panose="020B0400000000000000" pitchFamily="49" charset="-128"/>
              </a:rPr>
              <a:t>「こども部会で、こども達に聞いてみたいこと、こどもまんなか市民会議で話しあいたいこと」</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・大人になって、自分が三浦に住むためには何があれば良い？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・三浦に何が足りないと思う？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・三浦に何を残してほしい？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・大人に何を求めているか？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・三浦に住みたいか？</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・放課後　何して遊んでいる？ 現状と理想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・理想の遊び場は？</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・公園の改善すべき所、どうしたら使いやすくなるか？</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・どのような遊び場が必要か？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・プールで遊びたい？　　泳ぎたい？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・どのようなイベントがほしい？</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・催し　企画→実施まで</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・うらり</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・他校との交流をやるとしたら何をしたい？　企画もぜひ！</a:t>
            </a:r>
          </a:p>
          <a:p>
            <a:endParaRPr lang="ja-JP" altLang="ja-JP" dirty="0">
              <a:latin typeface="BIZ UDゴシック" panose="020B0400000000000000" pitchFamily="49" charset="-128"/>
              <a:ea typeface="BIZ UDゴシック" panose="020B0400000000000000" pitchFamily="49" charset="-128"/>
            </a:endParaRPr>
          </a:p>
        </p:txBody>
      </p:sp>
      <p:sp>
        <p:nvSpPr>
          <p:cNvPr id="5" name="スライド番号プレースホルダー 3">
            <a:extLst>
              <a:ext uri="{FF2B5EF4-FFF2-40B4-BE49-F238E27FC236}">
                <a16:creationId xmlns:a16="http://schemas.microsoft.com/office/drawing/2014/main" id="{D2273098-4CC1-1C95-789C-81DB15CF72CD}"/>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10</a:t>
            </a:fld>
            <a:endParaRPr lang="ja-JP" altLang="en-US" noProof="1"/>
          </a:p>
        </p:txBody>
      </p:sp>
    </p:spTree>
    <p:extLst>
      <p:ext uri="{BB962C8B-B14F-4D97-AF65-F5344CB8AC3E}">
        <p14:creationId xmlns:p14="http://schemas.microsoft.com/office/powerpoint/2010/main" val="3413993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4BB76802-DD60-690F-6F5D-8BD5B37C68A0}"/>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11</a:t>
            </a:fld>
            <a:endParaRPr lang="ja-JP" altLang="en-US" noProof="1"/>
          </a:p>
        </p:txBody>
      </p:sp>
      <p:sp>
        <p:nvSpPr>
          <p:cNvPr id="2" name="テキスト ボックス 1">
            <a:extLst>
              <a:ext uri="{FF2B5EF4-FFF2-40B4-BE49-F238E27FC236}">
                <a16:creationId xmlns:a16="http://schemas.microsoft.com/office/drawing/2014/main" id="{34E8C0D9-4529-BD4A-4C75-525565B704C2}"/>
              </a:ext>
            </a:extLst>
          </p:cNvPr>
          <p:cNvSpPr txBox="1"/>
          <p:nvPr/>
        </p:nvSpPr>
        <p:spPr>
          <a:xfrm>
            <a:off x="1960236" y="1098209"/>
            <a:ext cx="8246754" cy="4360168"/>
          </a:xfrm>
          <a:prstGeom prst="rect">
            <a:avLst/>
          </a:prstGeom>
          <a:noFill/>
        </p:spPr>
        <p:txBody>
          <a:bodyPr wrap="square" rtlCol="0">
            <a:spAutoFit/>
          </a:bodyPr>
          <a:lstStyle/>
          <a:p>
            <a:pPr>
              <a:lnSpc>
                <a:spcPts val="2600"/>
              </a:lnSpc>
            </a:pPr>
            <a:r>
              <a:rPr lang="ja-JP" altLang="ja-JP" sz="2000" b="1" dirty="0">
                <a:latin typeface="BIZ UDゴシック" panose="020B0400000000000000" pitchFamily="49" charset="-128"/>
                <a:ea typeface="BIZ UDゴシック" panose="020B0400000000000000" pitchFamily="49" charset="-128"/>
              </a:rPr>
              <a:t>【</a:t>
            </a:r>
            <a:r>
              <a:rPr lang="en-US" altLang="ja-JP" sz="2000" b="1" dirty="0">
                <a:latin typeface="BIZ UDゴシック" panose="020B0400000000000000" pitchFamily="49" charset="-128"/>
                <a:ea typeface="BIZ UDゴシック" panose="020B0400000000000000" pitchFamily="49" charset="-128"/>
              </a:rPr>
              <a:t>C</a:t>
            </a:r>
            <a:r>
              <a:rPr lang="ja-JP" altLang="ja-JP" sz="2000" b="1" dirty="0">
                <a:latin typeface="BIZ UDゴシック" panose="020B0400000000000000" pitchFamily="49" charset="-128"/>
                <a:ea typeface="BIZ UDゴシック" panose="020B0400000000000000" pitchFamily="49" charset="-128"/>
              </a:rPr>
              <a:t>グループ】</a:t>
            </a:r>
            <a:endParaRPr lang="ja-JP" altLang="ja-JP" sz="2000"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三浦市における課題</a:t>
            </a:r>
            <a:r>
              <a:rPr lang="en-US" altLang="ja-JP"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人口・地域の魅力</a:t>
            </a:r>
            <a:r>
              <a:rPr lang="en-US" altLang="ja-JP" b="1" u="sng" dirty="0">
                <a:latin typeface="BIZ UDゴシック" panose="020B0400000000000000" pitchFamily="49" charset="-128"/>
                <a:ea typeface="BIZ UDゴシック" panose="020B0400000000000000" pitchFamily="49" charset="-128"/>
              </a:rPr>
              <a:t>)</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・年少</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生産年齢人口の減少</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・自分が住んでいる地域の魅力の認識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・子ども会の減少</a:t>
            </a:r>
          </a:p>
          <a:p>
            <a:endParaRPr lang="en-US" altLang="ja-JP" b="1" u="sng" dirty="0">
              <a:latin typeface="BIZ UDゴシック" panose="020B0400000000000000" pitchFamily="49" charset="-128"/>
              <a:ea typeface="BIZ UDゴシック" panose="020B0400000000000000" pitchFamily="49" charset="-128"/>
            </a:endParaRPr>
          </a:p>
          <a:p>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子どもへの支援について</a:t>
            </a:r>
            <a:r>
              <a:rPr lang="en-US" altLang="ja-JP"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教育</a:t>
            </a:r>
            <a:r>
              <a:rPr lang="en-US" altLang="ja-JP" b="1" u="sng" dirty="0">
                <a:latin typeface="BIZ UDゴシック" panose="020B0400000000000000" pitchFamily="49" charset="-128"/>
                <a:ea typeface="BIZ UDゴシック" panose="020B0400000000000000" pitchFamily="49" charset="-128"/>
              </a:rPr>
              <a:t>)</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・自分から調べてタブレットを使える楽しめる学習　→集中力が上がる</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・幼少期：学校いろいろな体験　体験学習から学ぶことが多い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・三浦市の学力が低いから子どもが興味をもつ勉強方法が出るといいと思う。</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・図書館で借りられる本の冊数が横須賀と比べて少ない</a:t>
            </a:r>
          </a:p>
          <a:p>
            <a:r>
              <a:rPr lang="ja-JP" altLang="ja-JP" dirty="0">
                <a:latin typeface="BIZ UDゴシック" panose="020B0400000000000000" pitchFamily="49" charset="-128"/>
                <a:ea typeface="BIZ UDゴシック" panose="020B0400000000000000" pitchFamily="49" charset="-128"/>
              </a:rPr>
              <a:t>　</a:t>
            </a:r>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横須賀→</a:t>
            </a:r>
            <a:r>
              <a:rPr lang="en-US" altLang="ja-JP" dirty="0">
                <a:latin typeface="BIZ UDゴシック" panose="020B0400000000000000" pitchFamily="49" charset="-128"/>
                <a:ea typeface="BIZ UDゴシック" panose="020B0400000000000000" pitchFamily="49" charset="-128"/>
              </a:rPr>
              <a:t>10</a:t>
            </a:r>
            <a:r>
              <a:rPr lang="ja-JP" altLang="ja-JP" dirty="0">
                <a:latin typeface="BIZ UDゴシック" panose="020B0400000000000000" pitchFamily="49" charset="-128"/>
                <a:ea typeface="BIZ UDゴシック" panose="020B0400000000000000" pitchFamily="49" charset="-128"/>
              </a:rPr>
              <a:t>冊　　三浦→４冊</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・官</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市</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・学</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幼稚園</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のつながりが細い </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教育の面</a:t>
            </a:r>
            <a:r>
              <a:rPr lang="en-US" altLang="ja-JP" dirty="0">
                <a:latin typeface="BIZ UDゴシック" panose="020B0400000000000000" pitchFamily="49" charset="-128"/>
                <a:ea typeface="BIZ UDゴシック" panose="020B0400000000000000" pitchFamily="49" charset="-128"/>
              </a:rPr>
              <a:t>)</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・放課後の過ごし方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・子どもが少ないと選べる友達も少ない</a:t>
            </a:r>
          </a:p>
        </p:txBody>
      </p:sp>
    </p:spTree>
    <p:extLst>
      <p:ext uri="{BB962C8B-B14F-4D97-AF65-F5344CB8AC3E}">
        <p14:creationId xmlns:p14="http://schemas.microsoft.com/office/powerpoint/2010/main" val="231921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additive="base">
                                        <p:cTn id="3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anim calcmode="lin" valueType="num">
                                      <p:cBhvr additive="base">
                                        <p:cTn id="3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 calcmode="lin" valueType="num">
                                      <p:cBhvr additive="base">
                                        <p:cTn id="4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2" end="12"/>
                                            </p:txEl>
                                          </p:spTgt>
                                        </p:tgtEl>
                                        <p:attrNameLst>
                                          <p:attrName>style.visibility</p:attrName>
                                        </p:attrNameLst>
                                      </p:cBhvr>
                                      <p:to>
                                        <p:strVal val="visible"/>
                                      </p:to>
                                    </p:set>
                                    <p:anim calcmode="lin" valueType="num">
                                      <p:cBhvr additive="base">
                                        <p:cTn id="5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3" end="13"/>
                                            </p:txEl>
                                          </p:spTgt>
                                        </p:tgtEl>
                                        <p:attrNameLst>
                                          <p:attrName>style.visibility</p:attrName>
                                        </p:attrNameLst>
                                      </p:cBhvr>
                                      <p:to>
                                        <p:strVal val="visible"/>
                                      </p:to>
                                    </p:set>
                                    <p:anim calcmode="lin" valueType="num">
                                      <p:cBhvr additive="base">
                                        <p:cTn id="5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2">
                                            <p:txEl>
                                              <p:pRg st="14" end="14"/>
                                            </p:txEl>
                                          </p:spTgt>
                                        </p:tgtEl>
                                        <p:attrNameLst>
                                          <p:attrName>style.visibility</p:attrName>
                                        </p:attrNameLst>
                                      </p:cBhvr>
                                      <p:to>
                                        <p:strVal val="visible"/>
                                      </p:to>
                                    </p:set>
                                    <p:anim calcmode="lin" valueType="num">
                                      <p:cBhvr additive="base">
                                        <p:cTn id="5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983CC-D28B-A423-FA11-EF5AA4016647}"/>
            </a:ext>
          </a:extLst>
        </p:cNvPr>
        <p:cNvGrpSpPr/>
        <p:nvPr/>
      </p:nvGrpSpPr>
      <p:grpSpPr>
        <a:xfrm>
          <a:off x="0" y="0"/>
          <a:ext cx="0" cy="0"/>
          <a:chOff x="0" y="0"/>
          <a:chExt cx="0" cy="0"/>
        </a:xfrm>
      </p:grpSpPr>
      <p:sp>
        <p:nvSpPr>
          <p:cNvPr id="5" name="スライド番号プレースホルダー 3">
            <a:extLst>
              <a:ext uri="{FF2B5EF4-FFF2-40B4-BE49-F238E27FC236}">
                <a16:creationId xmlns:a16="http://schemas.microsoft.com/office/drawing/2014/main" id="{C8F145BD-E067-4BD7-7645-E75B505EAFE3}"/>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12</a:t>
            </a:fld>
            <a:endParaRPr lang="ja-JP" altLang="en-US" noProof="1"/>
          </a:p>
        </p:txBody>
      </p:sp>
      <p:sp>
        <p:nvSpPr>
          <p:cNvPr id="2" name="テキスト ボックス 1">
            <a:extLst>
              <a:ext uri="{FF2B5EF4-FFF2-40B4-BE49-F238E27FC236}">
                <a16:creationId xmlns:a16="http://schemas.microsoft.com/office/drawing/2014/main" id="{29CC2513-E83F-0816-E31A-54F9CD01BCCE}"/>
              </a:ext>
            </a:extLst>
          </p:cNvPr>
          <p:cNvSpPr txBox="1"/>
          <p:nvPr/>
        </p:nvSpPr>
        <p:spPr>
          <a:xfrm>
            <a:off x="1960236" y="1098209"/>
            <a:ext cx="8763182" cy="5191165"/>
          </a:xfrm>
          <a:prstGeom prst="rect">
            <a:avLst/>
          </a:prstGeom>
          <a:noFill/>
        </p:spPr>
        <p:txBody>
          <a:bodyPr wrap="square" rtlCol="0">
            <a:spAutoFit/>
          </a:bodyPr>
          <a:lstStyle/>
          <a:p>
            <a:pPr>
              <a:lnSpc>
                <a:spcPts val="2600"/>
              </a:lnSpc>
            </a:pPr>
            <a:endParaRPr lang="ja-JP" altLang="ja-JP" sz="2000"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子どもの安心・安全について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・いじめ・不登校件数の多さにビックリしました　周りにそういう方いますか？</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・いじめをやめる対策をしてほしい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・子どもが巻き込まれる犯罪・大人の信用低下</a:t>
            </a:r>
          </a:p>
          <a:p>
            <a:endParaRPr lang="en-US" altLang="ja-JP" b="1" u="sng" dirty="0">
              <a:latin typeface="BIZ UDゴシック" panose="020B0400000000000000" pitchFamily="49" charset="-128"/>
              <a:ea typeface="BIZ UDゴシック" panose="020B0400000000000000" pitchFamily="49" charset="-128"/>
            </a:endParaRPr>
          </a:p>
          <a:p>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インフラの整備について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・交通インフラの問題　歩道が狭い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・信号機がない</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通学路</a:t>
            </a:r>
            <a:r>
              <a:rPr lang="en-US" altLang="ja-JP"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横断歩道が少ない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・歩道が狭い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・道路</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歩道</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がデコボコであったり、石がとがっていて歩きにくく転ぶと危ない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・学童保育　通ってくる道路</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空家が多く</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不安がある</a:t>
            </a:r>
            <a:endParaRPr lang="en-US" altLang="ja-JP" dirty="0">
              <a:latin typeface="BIZ UDゴシック" panose="020B0400000000000000" pitchFamily="49" charset="-128"/>
              <a:ea typeface="BIZ UDゴシック" panose="020B0400000000000000" pitchFamily="49" charset="-128"/>
            </a:endParaRPr>
          </a:p>
          <a:p>
            <a:endParaRPr lang="en-US" altLang="ja-JP" dirty="0">
              <a:latin typeface="BIZ UDゴシック" panose="020B0400000000000000" pitchFamily="49" charset="-128"/>
              <a:ea typeface="BIZ UDゴシック" panose="020B0400000000000000" pitchFamily="49" charset="-128"/>
            </a:endParaRPr>
          </a:p>
          <a:p>
            <a:r>
              <a:rPr lang="ja-JP" altLang="ja-JP" b="1" u="sng" dirty="0">
                <a:latin typeface="BIZ UDゴシック" panose="020B0400000000000000" pitchFamily="49" charset="-128"/>
                <a:ea typeface="BIZ UDゴシック" panose="020B0400000000000000" pitchFamily="49" charset="-128"/>
              </a:rPr>
              <a:t>★ 今後の学校の在り方について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・学校の合併問題どうなるか不安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・学校が古くなった　近代であって現在でない内容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・部活やクラブの減少</a:t>
            </a:r>
          </a:p>
          <a:p>
            <a:endParaRPr lang="ja-JP"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72267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 calcmode="lin" valueType="num">
                                      <p:cBhvr additive="base">
                                        <p:cTn id="3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anim calcmode="lin" valueType="num">
                                      <p:cBhvr additive="base">
                                        <p:cTn id="4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 calcmode="lin" valueType="num">
                                      <p:cBhvr additive="base">
                                        <p:cTn id="4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4" end="14"/>
                                            </p:txEl>
                                          </p:spTgt>
                                        </p:tgtEl>
                                        <p:attrNameLst>
                                          <p:attrName>style.visibility</p:attrName>
                                        </p:attrNameLst>
                                      </p:cBhvr>
                                      <p:to>
                                        <p:strVal val="visible"/>
                                      </p:to>
                                    </p:set>
                                    <p:anim calcmode="lin" valueType="num">
                                      <p:cBhvr additive="base">
                                        <p:cTn id="5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
                                            <p:txEl>
                                              <p:pRg st="15" end="15"/>
                                            </p:txEl>
                                          </p:spTgt>
                                        </p:tgtEl>
                                        <p:attrNameLst>
                                          <p:attrName>style.visibility</p:attrName>
                                        </p:attrNameLst>
                                      </p:cBhvr>
                                      <p:to>
                                        <p:strVal val="visible"/>
                                      </p:to>
                                    </p:set>
                                    <p:anim calcmode="lin" valueType="num">
                                      <p:cBhvr additive="base">
                                        <p:cTn id="55"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2">
                                            <p:txEl>
                                              <p:pRg st="16" end="16"/>
                                            </p:txEl>
                                          </p:spTgt>
                                        </p:tgtEl>
                                        <p:attrNameLst>
                                          <p:attrName>style.visibility</p:attrName>
                                        </p:attrNameLst>
                                      </p:cBhvr>
                                      <p:to>
                                        <p:strVal val="visible"/>
                                      </p:to>
                                    </p:set>
                                    <p:anim calcmode="lin" valueType="num">
                                      <p:cBhvr additive="base">
                                        <p:cTn id="59"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0CE6F-623A-7030-CBA1-A51B4F019B26}"/>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484FBEE-42E6-8737-3EFD-A1B6FE1E3F33}"/>
              </a:ext>
            </a:extLst>
          </p:cNvPr>
          <p:cNvSpPr txBox="1"/>
          <p:nvPr/>
        </p:nvSpPr>
        <p:spPr>
          <a:xfrm>
            <a:off x="1960235" y="1047003"/>
            <a:ext cx="7884409" cy="2608022"/>
          </a:xfrm>
          <a:prstGeom prst="rect">
            <a:avLst/>
          </a:prstGeom>
          <a:noFill/>
        </p:spPr>
        <p:txBody>
          <a:bodyPr wrap="square" rtlCol="0">
            <a:spAutoFit/>
          </a:bodyPr>
          <a:lstStyle/>
          <a:p>
            <a:endParaRPr lang="en-US" altLang="ja-JP" b="1" u="sng" dirty="0">
              <a:latin typeface="BIZ UDゴシック" panose="020B0400000000000000" pitchFamily="49" charset="-128"/>
              <a:ea typeface="BIZ UDゴシック" panose="020B0400000000000000" pitchFamily="49" charset="-128"/>
            </a:endParaRPr>
          </a:p>
          <a:p>
            <a:r>
              <a:rPr lang="ja-JP" altLang="ja-JP" b="1" u="sng" dirty="0">
                <a:latin typeface="BIZ UDゴシック" panose="020B0400000000000000" pitchFamily="49" charset="-128"/>
                <a:ea typeface="BIZ UDゴシック" panose="020B0400000000000000" pitchFamily="49" charset="-128"/>
              </a:rPr>
              <a:t>「こども部会で、こども達に聞いてみたいこと、こどもまんなか市民会議で話しあいたいこと」</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・三浦市で働きたい仕事は？</a:t>
            </a:r>
            <a:r>
              <a:rPr lang="en-US" altLang="ja-JP"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・高校生に聞きたい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・子どもの目線で魅力のある町にするには？</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・子ども育ち　親の教育が必要</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・いじめ　不登校を減らすにはどのような対策が必要だと思いますか？</a:t>
            </a:r>
          </a:p>
          <a:p>
            <a:pPr>
              <a:lnSpc>
                <a:spcPts val="2600"/>
              </a:lnSpc>
            </a:pPr>
            <a:endParaRPr lang="ja-JP" altLang="en-US" sz="1950" dirty="0">
              <a:latin typeface="BIZ UDゴシック" panose="020B0400000000000000" pitchFamily="49" charset="-128"/>
              <a:ea typeface="BIZ UDゴシック" panose="020B0400000000000000" pitchFamily="49" charset="-128"/>
            </a:endParaRPr>
          </a:p>
        </p:txBody>
      </p:sp>
      <p:sp>
        <p:nvSpPr>
          <p:cNvPr id="6" name="スライド番号プレースホルダー 3">
            <a:extLst>
              <a:ext uri="{FF2B5EF4-FFF2-40B4-BE49-F238E27FC236}">
                <a16:creationId xmlns:a16="http://schemas.microsoft.com/office/drawing/2014/main" id="{4945C2C3-51FE-C96D-DD18-E257FC9223E3}"/>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13</a:t>
            </a:fld>
            <a:endParaRPr lang="ja-JP" altLang="en-US" noProof="1"/>
          </a:p>
        </p:txBody>
      </p:sp>
    </p:spTree>
    <p:extLst>
      <p:ext uri="{BB962C8B-B14F-4D97-AF65-F5344CB8AC3E}">
        <p14:creationId xmlns:p14="http://schemas.microsoft.com/office/powerpoint/2010/main" val="357392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四角形: 角を丸くする 48">
            <a:extLst>
              <a:ext uri="{FF2B5EF4-FFF2-40B4-BE49-F238E27FC236}">
                <a16:creationId xmlns:a16="http://schemas.microsoft.com/office/drawing/2014/main" id="{B44D9FB0-5189-CAF0-0BB4-0673197EDA28}"/>
              </a:ext>
            </a:extLst>
          </p:cNvPr>
          <p:cNvSpPr/>
          <p:nvPr/>
        </p:nvSpPr>
        <p:spPr>
          <a:xfrm>
            <a:off x="706967" y="427371"/>
            <a:ext cx="10778066" cy="3613120"/>
          </a:xfrm>
          <a:prstGeom prst="roundRect">
            <a:avLst>
              <a:gd name="adj" fmla="val 5771"/>
            </a:avLst>
          </a:prstGeom>
          <a:solidFill>
            <a:schemeClr val="bg1"/>
          </a:solid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400" kern="100">
                <a:solidFill>
                  <a:srgbClr val="000000"/>
                </a:solidFill>
                <a:effectLst/>
                <a:latin typeface="BIZ UDゴシック" panose="020B0400000000000000" pitchFamily="49" charset="-128"/>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50" name="AutoShape 2">
            <a:extLst>
              <a:ext uri="{FF2B5EF4-FFF2-40B4-BE49-F238E27FC236}">
                <a16:creationId xmlns:a16="http://schemas.microsoft.com/office/drawing/2014/main" id="{D01E6365-36C9-1E06-8B69-4A420CAEFA93}"/>
              </a:ext>
            </a:extLst>
          </p:cNvPr>
          <p:cNvSpPr>
            <a:spLocks noChangeArrowheads="1"/>
          </p:cNvSpPr>
          <p:nvPr/>
        </p:nvSpPr>
        <p:spPr bwMode="auto">
          <a:xfrm>
            <a:off x="706967" y="4701518"/>
            <a:ext cx="10778066" cy="1669736"/>
          </a:xfrm>
          <a:prstGeom prst="roundRect">
            <a:avLst>
              <a:gd name="adj" fmla="val 18843"/>
            </a:avLst>
          </a:prstGeom>
          <a:solidFill>
            <a:srgbClr val="FFFFFF"/>
          </a:solidFill>
          <a:ln w="38100">
            <a:solidFill>
              <a:srgbClr val="5A5A5A"/>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ja-JP" sz="1200" b="1" dirty="0">
                <a:effectLst/>
                <a:ea typeface="BIZ UDゴシック" panose="020B0400000000000000" pitchFamily="49" charset="-128"/>
                <a:cs typeface="Times New Roman" panose="02020603050405020304" pitchFamily="18" charset="0"/>
              </a:rPr>
              <a:t>こども部会で、こども達に聞いてみたいこと、こどもまんなか市民会議で話しあいたいこと</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51" name="二等辺三角形 50">
            <a:extLst>
              <a:ext uri="{FF2B5EF4-FFF2-40B4-BE49-F238E27FC236}">
                <a16:creationId xmlns:a16="http://schemas.microsoft.com/office/drawing/2014/main" id="{7E5EB7B8-A41A-7D38-E81A-B25C99958B82}"/>
              </a:ext>
            </a:extLst>
          </p:cNvPr>
          <p:cNvSpPr/>
          <p:nvPr/>
        </p:nvSpPr>
        <p:spPr>
          <a:xfrm rot="10800000">
            <a:off x="5519738" y="4213919"/>
            <a:ext cx="1152525" cy="371475"/>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Rectangle 6">
            <a:extLst>
              <a:ext uri="{FF2B5EF4-FFF2-40B4-BE49-F238E27FC236}">
                <a16:creationId xmlns:a16="http://schemas.microsoft.com/office/drawing/2014/main" id="{1BA27BDF-3AD5-51A4-2FBA-0BA344086A38}"/>
              </a:ext>
            </a:extLst>
          </p:cNvPr>
          <p:cNvSpPr>
            <a:spLocks noChangeArrowheads="1"/>
          </p:cNvSpPr>
          <p:nvPr/>
        </p:nvSpPr>
        <p:spPr bwMode="auto">
          <a:xfrm>
            <a:off x="2199429" y="81825"/>
            <a:ext cx="77931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2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三浦市のこどもに関して思っていること、気になるところ</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0" name="四角形: メモ 19">
            <a:extLst>
              <a:ext uri="{FF2B5EF4-FFF2-40B4-BE49-F238E27FC236}">
                <a16:creationId xmlns:a16="http://schemas.microsoft.com/office/drawing/2014/main" id="{D82F2489-67BB-355C-F340-948F06021EF7}"/>
              </a:ext>
            </a:extLst>
          </p:cNvPr>
          <p:cNvSpPr/>
          <p:nvPr/>
        </p:nvSpPr>
        <p:spPr>
          <a:xfrm>
            <a:off x="1068844" y="4507621"/>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大人になって</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自分が三浦に</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住むためには、</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何があれば良い？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何が足りないと思う？</a:t>
            </a:r>
            <a:endParaRPr lang="en-US" altLang="ja-JP" sz="700" dirty="0">
              <a:latin typeface="BIZ UDゴシック" panose="020B0400000000000000" pitchFamily="49" charset="-128"/>
              <a:ea typeface="BIZ UDゴシック" panose="020B0400000000000000" pitchFamily="49" charset="-128"/>
            </a:endParaRPr>
          </a:p>
        </p:txBody>
      </p:sp>
      <p:sp>
        <p:nvSpPr>
          <p:cNvPr id="35" name="四角形: メモ 34">
            <a:extLst>
              <a:ext uri="{FF2B5EF4-FFF2-40B4-BE49-F238E27FC236}">
                <a16:creationId xmlns:a16="http://schemas.microsoft.com/office/drawing/2014/main" id="{97568190-3FE6-BB12-7FE0-6127FD4598B9}"/>
              </a:ext>
            </a:extLst>
          </p:cNvPr>
          <p:cNvSpPr/>
          <p:nvPr/>
        </p:nvSpPr>
        <p:spPr>
          <a:xfrm>
            <a:off x="10332814" y="3575447"/>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お買い物は</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子供どうしてる？</a:t>
            </a:r>
          </a:p>
        </p:txBody>
      </p:sp>
      <p:sp>
        <p:nvSpPr>
          <p:cNvPr id="36" name="四角形: メモ 35">
            <a:extLst>
              <a:ext uri="{FF2B5EF4-FFF2-40B4-BE49-F238E27FC236}">
                <a16:creationId xmlns:a16="http://schemas.microsoft.com/office/drawing/2014/main" id="{37374769-E870-C1D6-C107-DE80983ED5A7}"/>
              </a:ext>
            </a:extLst>
          </p:cNvPr>
          <p:cNvSpPr/>
          <p:nvPr/>
        </p:nvSpPr>
        <p:spPr>
          <a:xfrm>
            <a:off x="1068844" y="5205408"/>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何を残してほしい？</a:t>
            </a:r>
            <a:endParaRPr lang="en-US" altLang="ja-JP" sz="700" dirty="0">
              <a:latin typeface="BIZ UDゴシック" panose="020B0400000000000000" pitchFamily="49" charset="-128"/>
              <a:ea typeface="BIZ UDゴシック" panose="020B0400000000000000" pitchFamily="49" charset="-128"/>
            </a:endParaRPr>
          </a:p>
        </p:txBody>
      </p:sp>
      <p:sp>
        <p:nvSpPr>
          <p:cNvPr id="37" name="四角形: メモ 36">
            <a:extLst>
              <a:ext uri="{FF2B5EF4-FFF2-40B4-BE49-F238E27FC236}">
                <a16:creationId xmlns:a16="http://schemas.microsoft.com/office/drawing/2014/main" id="{824B804A-53CB-3A00-13D2-566209C9F82B}"/>
              </a:ext>
            </a:extLst>
          </p:cNvPr>
          <p:cNvSpPr/>
          <p:nvPr/>
        </p:nvSpPr>
        <p:spPr>
          <a:xfrm>
            <a:off x="855328" y="5903194"/>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大人に</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何を</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もとめてる？</a:t>
            </a:r>
            <a:endParaRPr lang="en-US" altLang="ja-JP" sz="700" dirty="0">
              <a:latin typeface="BIZ UDゴシック" panose="020B0400000000000000" pitchFamily="49" charset="-128"/>
              <a:ea typeface="BIZ UDゴシック" panose="020B0400000000000000" pitchFamily="49" charset="-128"/>
            </a:endParaRPr>
          </a:p>
        </p:txBody>
      </p:sp>
      <p:sp>
        <p:nvSpPr>
          <p:cNvPr id="38" name="四角形: メモ 37">
            <a:extLst>
              <a:ext uri="{FF2B5EF4-FFF2-40B4-BE49-F238E27FC236}">
                <a16:creationId xmlns:a16="http://schemas.microsoft.com/office/drawing/2014/main" id="{C0480FD8-46BF-D142-D354-1397006C4EAD}"/>
              </a:ext>
            </a:extLst>
          </p:cNvPr>
          <p:cNvSpPr/>
          <p:nvPr/>
        </p:nvSpPr>
        <p:spPr>
          <a:xfrm>
            <a:off x="1858913" y="5791314"/>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三浦に住みたいか？</a:t>
            </a:r>
            <a:endParaRPr lang="en-US" altLang="ja-JP" sz="700" dirty="0">
              <a:latin typeface="BIZ UDゴシック" panose="020B0400000000000000" pitchFamily="49" charset="-128"/>
              <a:ea typeface="BIZ UDゴシック" panose="020B0400000000000000" pitchFamily="49" charset="-128"/>
            </a:endParaRPr>
          </a:p>
        </p:txBody>
      </p:sp>
      <p:sp>
        <p:nvSpPr>
          <p:cNvPr id="39" name="四角形: メモ 38">
            <a:extLst>
              <a:ext uri="{FF2B5EF4-FFF2-40B4-BE49-F238E27FC236}">
                <a16:creationId xmlns:a16="http://schemas.microsoft.com/office/drawing/2014/main" id="{0BF59C64-5688-7F92-A474-61C3CB4B8CD3}"/>
              </a:ext>
            </a:extLst>
          </p:cNvPr>
          <p:cNvSpPr/>
          <p:nvPr/>
        </p:nvSpPr>
        <p:spPr>
          <a:xfrm>
            <a:off x="3017483" y="5466296"/>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放課後</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何して遊んでる？</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現状と</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理想</a:t>
            </a:r>
            <a:endParaRPr lang="en-US" altLang="ja-JP" sz="700" dirty="0">
              <a:latin typeface="BIZ UDゴシック" panose="020B0400000000000000" pitchFamily="49" charset="-128"/>
              <a:ea typeface="BIZ UDゴシック" panose="020B0400000000000000" pitchFamily="49" charset="-128"/>
            </a:endParaRPr>
          </a:p>
        </p:txBody>
      </p:sp>
      <p:sp>
        <p:nvSpPr>
          <p:cNvPr id="40" name="四角形: メモ 39">
            <a:extLst>
              <a:ext uri="{FF2B5EF4-FFF2-40B4-BE49-F238E27FC236}">
                <a16:creationId xmlns:a16="http://schemas.microsoft.com/office/drawing/2014/main" id="{379BC5F9-829A-8A7E-CC49-75BD11D87BA2}"/>
              </a:ext>
            </a:extLst>
          </p:cNvPr>
          <p:cNvSpPr/>
          <p:nvPr/>
        </p:nvSpPr>
        <p:spPr>
          <a:xfrm>
            <a:off x="4117341" y="5451305"/>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公園の改善すべき所どうしたら使いやすくなるか</a:t>
            </a:r>
            <a:endParaRPr lang="en-US" altLang="ja-JP" sz="700" dirty="0">
              <a:latin typeface="BIZ UDゴシック" panose="020B0400000000000000" pitchFamily="49" charset="-128"/>
              <a:ea typeface="BIZ UDゴシック" panose="020B0400000000000000" pitchFamily="49" charset="-128"/>
            </a:endParaRPr>
          </a:p>
        </p:txBody>
      </p:sp>
      <p:sp>
        <p:nvSpPr>
          <p:cNvPr id="41" name="四角形: メモ 40">
            <a:extLst>
              <a:ext uri="{FF2B5EF4-FFF2-40B4-BE49-F238E27FC236}">
                <a16:creationId xmlns:a16="http://schemas.microsoft.com/office/drawing/2014/main" id="{7B9C95C4-E57D-E10A-8DD0-A2AA022CF829}"/>
              </a:ext>
            </a:extLst>
          </p:cNvPr>
          <p:cNvSpPr/>
          <p:nvPr/>
        </p:nvSpPr>
        <p:spPr>
          <a:xfrm>
            <a:off x="5200902" y="5435180"/>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理想の</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遊び場は</a:t>
            </a:r>
            <a:endParaRPr lang="en-US" altLang="ja-JP" sz="700" dirty="0">
              <a:latin typeface="BIZ UDゴシック" panose="020B0400000000000000" pitchFamily="49" charset="-128"/>
              <a:ea typeface="BIZ UDゴシック" panose="020B0400000000000000" pitchFamily="49" charset="-128"/>
            </a:endParaRPr>
          </a:p>
        </p:txBody>
      </p:sp>
      <p:sp>
        <p:nvSpPr>
          <p:cNvPr id="42" name="四角形: メモ 41">
            <a:extLst>
              <a:ext uri="{FF2B5EF4-FFF2-40B4-BE49-F238E27FC236}">
                <a16:creationId xmlns:a16="http://schemas.microsoft.com/office/drawing/2014/main" id="{65A5B222-5158-E89D-E8E5-B377170DCE13}"/>
              </a:ext>
            </a:extLst>
          </p:cNvPr>
          <p:cNvSpPr/>
          <p:nvPr/>
        </p:nvSpPr>
        <p:spPr>
          <a:xfrm>
            <a:off x="4452700" y="5943355"/>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どのような遊び場が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必要か</a:t>
            </a:r>
            <a:endParaRPr lang="en-US" altLang="ja-JP" sz="700" dirty="0">
              <a:latin typeface="BIZ UDゴシック" panose="020B0400000000000000" pitchFamily="49" charset="-128"/>
              <a:ea typeface="BIZ UDゴシック" panose="020B0400000000000000" pitchFamily="49" charset="-128"/>
            </a:endParaRPr>
          </a:p>
        </p:txBody>
      </p:sp>
      <p:sp>
        <p:nvSpPr>
          <p:cNvPr id="43" name="四角形: メモ 42">
            <a:extLst>
              <a:ext uri="{FF2B5EF4-FFF2-40B4-BE49-F238E27FC236}">
                <a16:creationId xmlns:a16="http://schemas.microsoft.com/office/drawing/2014/main" id="{2C22B6A8-2FF8-2537-034B-AA62778788F1}"/>
              </a:ext>
            </a:extLst>
          </p:cNvPr>
          <p:cNvSpPr/>
          <p:nvPr/>
        </p:nvSpPr>
        <p:spPr>
          <a:xfrm>
            <a:off x="5584616" y="5903194"/>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プールで</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あそびたい？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およぎたい</a:t>
            </a:r>
            <a:endParaRPr lang="en-US" altLang="ja-JP" sz="700" dirty="0">
              <a:latin typeface="BIZ UDゴシック" panose="020B0400000000000000" pitchFamily="49" charset="-128"/>
              <a:ea typeface="BIZ UDゴシック" panose="020B0400000000000000" pitchFamily="49" charset="-128"/>
            </a:endParaRPr>
          </a:p>
        </p:txBody>
      </p:sp>
      <p:sp>
        <p:nvSpPr>
          <p:cNvPr id="44" name="四角形: メモ 43">
            <a:extLst>
              <a:ext uri="{FF2B5EF4-FFF2-40B4-BE49-F238E27FC236}">
                <a16:creationId xmlns:a16="http://schemas.microsoft.com/office/drawing/2014/main" id="{1E053560-2742-79FC-EBF4-C11761166708}"/>
              </a:ext>
            </a:extLst>
          </p:cNvPr>
          <p:cNvSpPr/>
          <p:nvPr/>
        </p:nvSpPr>
        <p:spPr>
          <a:xfrm>
            <a:off x="6917027" y="5435180"/>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どのような</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イベントが</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ほしい？</a:t>
            </a:r>
            <a:endParaRPr lang="en-US" altLang="ja-JP" sz="700" dirty="0">
              <a:latin typeface="BIZ UDゴシック" panose="020B0400000000000000" pitchFamily="49" charset="-128"/>
              <a:ea typeface="BIZ UDゴシック" panose="020B0400000000000000" pitchFamily="49" charset="-128"/>
            </a:endParaRPr>
          </a:p>
        </p:txBody>
      </p:sp>
      <p:sp>
        <p:nvSpPr>
          <p:cNvPr id="45" name="四角形: メモ 44">
            <a:extLst>
              <a:ext uri="{FF2B5EF4-FFF2-40B4-BE49-F238E27FC236}">
                <a16:creationId xmlns:a16="http://schemas.microsoft.com/office/drawing/2014/main" id="{FAE1E061-842D-AFAA-E139-3000730206EE}"/>
              </a:ext>
            </a:extLst>
          </p:cNvPr>
          <p:cNvSpPr/>
          <p:nvPr/>
        </p:nvSpPr>
        <p:spPr>
          <a:xfrm>
            <a:off x="8668884" y="5401149"/>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催し</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企画→実施まで</a:t>
            </a:r>
            <a:endParaRPr lang="en-US" altLang="ja-JP" sz="700" dirty="0">
              <a:latin typeface="BIZ UDゴシック" panose="020B0400000000000000" pitchFamily="49" charset="-128"/>
              <a:ea typeface="BIZ UDゴシック" panose="020B0400000000000000" pitchFamily="49" charset="-128"/>
            </a:endParaRPr>
          </a:p>
        </p:txBody>
      </p:sp>
      <p:sp>
        <p:nvSpPr>
          <p:cNvPr id="46" name="四角形: メモ 45">
            <a:extLst>
              <a:ext uri="{FF2B5EF4-FFF2-40B4-BE49-F238E27FC236}">
                <a16:creationId xmlns:a16="http://schemas.microsoft.com/office/drawing/2014/main" id="{3E2CDE06-6497-6D9E-2D6B-53E178EB0CEC}"/>
              </a:ext>
            </a:extLst>
          </p:cNvPr>
          <p:cNvSpPr/>
          <p:nvPr/>
        </p:nvSpPr>
        <p:spPr>
          <a:xfrm>
            <a:off x="8637353" y="5932978"/>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うらり</a:t>
            </a:r>
            <a:endParaRPr kumimoji="1" lang="en-US" altLang="ja-JP" sz="700" dirty="0">
              <a:latin typeface="BIZ UDゴシック" panose="020B0400000000000000" pitchFamily="49" charset="-128"/>
              <a:ea typeface="BIZ UDゴシック" panose="020B0400000000000000" pitchFamily="49" charset="-128"/>
            </a:endParaRPr>
          </a:p>
        </p:txBody>
      </p:sp>
      <p:sp>
        <p:nvSpPr>
          <p:cNvPr id="47" name="四角形: メモ 46">
            <a:extLst>
              <a:ext uri="{FF2B5EF4-FFF2-40B4-BE49-F238E27FC236}">
                <a16:creationId xmlns:a16="http://schemas.microsoft.com/office/drawing/2014/main" id="{E3C4D377-87A8-4EC3-B25D-FD954F7F1185}"/>
              </a:ext>
            </a:extLst>
          </p:cNvPr>
          <p:cNvSpPr/>
          <p:nvPr/>
        </p:nvSpPr>
        <p:spPr>
          <a:xfrm>
            <a:off x="9811131" y="5279934"/>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他校との交流</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やるとしたら</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何したい？</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→企画もぜひ！</a:t>
            </a:r>
            <a:endParaRPr kumimoji="1" lang="en-US" altLang="ja-JP" sz="700" dirty="0">
              <a:latin typeface="BIZ UDゴシック" panose="020B0400000000000000" pitchFamily="49" charset="-128"/>
              <a:ea typeface="BIZ UDゴシック" panose="020B0400000000000000" pitchFamily="49" charset="-128"/>
            </a:endParaRPr>
          </a:p>
        </p:txBody>
      </p:sp>
      <p:sp>
        <p:nvSpPr>
          <p:cNvPr id="48" name="Rectangle 6">
            <a:extLst>
              <a:ext uri="{FF2B5EF4-FFF2-40B4-BE49-F238E27FC236}">
                <a16:creationId xmlns:a16="http://schemas.microsoft.com/office/drawing/2014/main" id="{297D9736-BF52-0EE4-5AEA-7513E2AD8306}"/>
              </a:ext>
            </a:extLst>
          </p:cNvPr>
          <p:cNvSpPr>
            <a:spLocks noChangeArrowheads="1"/>
          </p:cNvSpPr>
          <p:nvPr/>
        </p:nvSpPr>
        <p:spPr bwMode="auto">
          <a:xfrm>
            <a:off x="-148907" y="36924"/>
            <a:ext cx="16021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B</a:t>
            </a:r>
            <a:r>
              <a:rPr kumimoji="0" lang="ja-JP" altLang="en-US"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グループ</a:t>
            </a:r>
            <a:endParaRPr kumimoji="0" lang="ja-JP"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p:txBody>
      </p:sp>
      <p:sp>
        <p:nvSpPr>
          <p:cNvPr id="52" name="楕円 51">
            <a:extLst>
              <a:ext uri="{FF2B5EF4-FFF2-40B4-BE49-F238E27FC236}">
                <a16:creationId xmlns:a16="http://schemas.microsoft.com/office/drawing/2014/main" id="{0014C884-9FD0-2A04-C3BF-BEE291F9C9CA}"/>
              </a:ext>
            </a:extLst>
          </p:cNvPr>
          <p:cNvSpPr/>
          <p:nvPr/>
        </p:nvSpPr>
        <p:spPr>
          <a:xfrm>
            <a:off x="1091828" y="484931"/>
            <a:ext cx="1534172" cy="3374667"/>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四角形: メモ 1">
            <a:extLst>
              <a:ext uri="{FF2B5EF4-FFF2-40B4-BE49-F238E27FC236}">
                <a16:creationId xmlns:a16="http://schemas.microsoft.com/office/drawing/2014/main" id="{2062F2F3-89AE-66E0-1839-D979C83DD8BA}"/>
              </a:ext>
            </a:extLst>
          </p:cNvPr>
          <p:cNvSpPr/>
          <p:nvPr/>
        </p:nvSpPr>
        <p:spPr>
          <a:xfrm>
            <a:off x="1393859" y="563498"/>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計画手広すぎ？</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ひとつひとつを</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深く実施して</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ほしい</a:t>
            </a:r>
          </a:p>
        </p:txBody>
      </p:sp>
      <p:sp>
        <p:nvSpPr>
          <p:cNvPr id="7" name="四角形: メモ 6">
            <a:extLst>
              <a:ext uri="{FF2B5EF4-FFF2-40B4-BE49-F238E27FC236}">
                <a16:creationId xmlns:a16="http://schemas.microsoft.com/office/drawing/2014/main" id="{3BB88A01-EC91-E67A-A4FE-8FBBC7AB127C}"/>
              </a:ext>
            </a:extLst>
          </p:cNvPr>
          <p:cNvSpPr/>
          <p:nvPr/>
        </p:nvSpPr>
        <p:spPr>
          <a:xfrm>
            <a:off x="1395754" y="2102267"/>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産後ケアの</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計画は</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どこに？</a:t>
            </a:r>
          </a:p>
        </p:txBody>
      </p:sp>
      <p:sp>
        <p:nvSpPr>
          <p:cNvPr id="10" name="四角形: メモ 9">
            <a:extLst>
              <a:ext uri="{FF2B5EF4-FFF2-40B4-BE49-F238E27FC236}">
                <a16:creationId xmlns:a16="http://schemas.microsoft.com/office/drawing/2014/main" id="{A65F6A0D-3434-D57E-8DFF-8C4AB57B4CFE}"/>
              </a:ext>
            </a:extLst>
          </p:cNvPr>
          <p:cNvSpPr/>
          <p:nvPr/>
        </p:nvSpPr>
        <p:spPr>
          <a:xfrm>
            <a:off x="1393859" y="1332329"/>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子ども計画</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「検討」と</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「継続」と</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「具体策あり」を</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分けて示してほしい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1" name="四角形: メモ 10">
            <a:extLst>
              <a:ext uri="{FF2B5EF4-FFF2-40B4-BE49-F238E27FC236}">
                <a16:creationId xmlns:a16="http://schemas.microsoft.com/office/drawing/2014/main" id="{4F741429-4E0D-E685-887A-BD751B192867}"/>
              </a:ext>
            </a:extLst>
          </p:cNvPr>
          <p:cNvSpPr/>
          <p:nvPr/>
        </p:nvSpPr>
        <p:spPr>
          <a:xfrm>
            <a:off x="1397007" y="2861304"/>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農作物の発展</a:t>
            </a:r>
            <a:endParaRPr kumimoji="1" lang="ja-JP" altLang="en-US" sz="700" dirty="0">
              <a:latin typeface="BIZ UDゴシック" panose="020B0400000000000000" pitchFamily="49" charset="-128"/>
              <a:ea typeface="BIZ UDゴシック" panose="020B0400000000000000" pitchFamily="49" charset="-128"/>
            </a:endParaRPr>
          </a:p>
        </p:txBody>
      </p:sp>
      <p:sp>
        <p:nvSpPr>
          <p:cNvPr id="53" name="Rectangle 6">
            <a:extLst>
              <a:ext uri="{FF2B5EF4-FFF2-40B4-BE49-F238E27FC236}">
                <a16:creationId xmlns:a16="http://schemas.microsoft.com/office/drawing/2014/main" id="{629960D7-AF77-1443-44B1-126A09E14EB9}"/>
              </a:ext>
            </a:extLst>
          </p:cNvPr>
          <p:cNvSpPr>
            <a:spLocks noChangeArrowheads="1"/>
          </p:cNvSpPr>
          <p:nvPr/>
        </p:nvSpPr>
        <p:spPr bwMode="auto">
          <a:xfrm>
            <a:off x="1188093" y="3652391"/>
            <a:ext cx="1277994" cy="276999"/>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FF0000"/>
                </a:solidFill>
                <a:effectLst/>
                <a:ea typeface="BIZ UDゴシック" panose="020B0400000000000000" pitchFamily="49" charset="-128"/>
                <a:cs typeface="Times New Roman" panose="02020603050405020304" pitchFamily="18" charset="0"/>
              </a:rPr>
              <a:t>計画について</a:t>
            </a:r>
            <a:endParaRPr kumimoji="0" lang="ja-JP" altLang="ja-JP" sz="1200" b="0" i="0" u="none" strike="noStrike" cap="none" normalizeH="0" baseline="0" dirty="0">
              <a:ln>
                <a:noFill/>
              </a:ln>
              <a:solidFill>
                <a:srgbClr val="FF0000"/>
              </a:solidFill>
              <a:effectLst/>
              <a:latin typeface="BIZ UDゴシック" panose="020B0400000000000000" pitchFamily="49" charset="-128"/>
              <a:ea typeface="BIZ UDゴシック" panose="020B0400000000000000" pitchFamily="49" charset="-128"/>
            </a:endParaRPr>
          </a:p>
        </p:txBody>
      </p:sp>
      <p:sp>
        <p:nvSpPr>
          <p:cNvPr id="54" name="楕円 53">
            <a:extLst>
              <a:ext uri="{FF2B5EF4-FFF2-40B4-BE49-F238E27FC236}">
                <a16:creationId xmlns:a16="http://schemas.microsoft.com/office/drawing/2014/main" id="{E66F16C7-6D36-42CD-D8A3-22DBFEC640C3}"/>
              </a:ext>
            </a:extLst>
          </p:cNvPr>
          <p:cNvSpPr/>
          <p:nvPr/>
        </p:nvSpPr>
        <p:spPr>
          <a:xfrm>
            <a:off x="2755729" y="650060"/>
            <a:ext cx="2439655" cy="1720106"/>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四角形: メモ 8">
            <a:extLst>
              <a:ext uri="{FF2B5EF4-FFF2-40B4-BE49-F238E27FC236}">
                <a16:creationId xmlns:a16="http://schemas.microsoft.com/office/drawing/2014/main" id="{CD5B5447-7A15-5AC6-3742-FDA6C4C7DE8A}"/>
              </a:ext>
            </a:extLst>
          </p:cNvPr>
          <p:cNvSpPr/>
          <p:nvPr/>
        </p:nvSpPr>
        <p:spPr>
          <a:xfrm>
            <a:off x="3017483" y="563498"/>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0" bIns="0" rtlCol="0" anchor="ctr"/>
          <a:lstStyle/>
          <a:p>
            <a:r>
              <a:rPr lang="ja-JP" altLang="en-US" sz="700" dirty="0">
                <a:latin typeface="BIZ UDゴシック" panose="020B0400000000000000" pitchFamily="49" charset="-128"/>
                <a:ea typeface="BIZ UDゴシック" panose="020B0400000000000000" pitchFamily="49" charset="-128"/>
              </a:rPr>
              <a:t>教育にかける</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お金を</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増やしてほしい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2" name="四角形: メモ 11">
            <a:extLst>
              <a:ext uri="{FF2B5EF4-FFF2-40B4-BE49-F238E27FC236}">
                <a16:creationId xmlns:a16="http://schemas.microsoft.com/office/drawing/2014/main" id="{A6558FF6-DD1E-F996-9E2E-6A8101E4DFC8}"/>
              </a:ext>
            </a:extLst>
          </p:cNvPr>
          <p:cNvSpPr/>
          <p:nvPr/>
        </p:nvSpPr>
        <p:spPr>
          <a:xfrm>
            <a:off x="3010860" y="1332329"/>
            <a:ext cx="1233373" cy="769938"/>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学校の中で三浦市についてしか、学習せずに良さを絞り出してる感がすごく良い</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所悪い所をバランス良く習えば、小学校でも市の改善をもっと考えられると思う</a:t>
            </a:r>
          </a:p>
        </p:txBody>
      </p:sp>
      <p:sp>
        <p:nvSpPr>
          <p:cNvPr id="18" name="四角形: メモ 17">
            <a:extLst>
              <a:ext uri="{FF2B5EF4-FFF2-40B4-BE49-F238E27FC236}">
                <a16:creationId xmlns:a16="http://schemas.microsoft.com/office/drawing/2014/main" id="{B7C847FB-56C3-8CBC-BDFE-807D70C4E360}"/>
              </a:ext>
            </a:extLst>
          </p:cNvPr>
          <p:cNvSpPr/>
          <p:nvPr/>
        </p:nvSpPr>
        <p:spPr>
          <a:xfrm>
            <a:off x="4304562" y="1356364"/>
            <a:ext cx="1059124"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スクールバスの使い方など、マナールールを学習していくべき</a:t>
            </a:r>
            <a:endParaRPr lang="en-US" altLang="ja-JP" sz="700" dirty="0">
              <a:latin typeface="BIZ UDゴシック" panose="020B0400000000000000" pitchFamily="49" charset="-128"/>
              <a:ea typeface="BIZ UDゴシック" panose="020B0400000000000000" pitchFamily="49" charset="-128"/>
            </a:endParaRPr>
          </a:p>
        </p:txBody>
      </p:sp>
      <p:sp>
        <p:nvSpPr>
          <p:cNvPr id="29" name="四角形: メモ 28">
            <a:extLst>
              <a:ext uri="{FF2B5EF4-FFF2-40B4-BE49-F238E27FC236}">
                <a16:creationId xmlns:a16="http://schemas.microsoft.com/office/drawing/2014/main" id="{FED6577F-021C-D367-5AE6-5CDAF432EAE9}"/>
              </a:ext>
            </a:extLst>
          </p:cNvPr>
          <p:cNvSpPr/>
          <p:nvPr/>
        </p:nvSpPr>
        <p:spPr>
          <a:xfrm>
            <a:off x="4321893" y="587214"/>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他校との</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交流</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子どもとの関わり</a:t>
            </a:r>
          </a:p>
        </p:txBody>
      </p:sp>
      <p:sp>
        <p:nvSpPr>
          <p:cNvPr id="55" name="Rectangle 6">
            <a:extLst>
              <a:ext uri="{FF2B5EF4-FFF2-40B4-BE49-F238E27FC236}">
                <a16:creationId xmlns:a16="http://schemas.microsoft.com/office/drawing/2014/main" id="{64FD4496-ACE3-8CC3-2CEE-C8878FA68474}"/>
              </a:ext>
            </a:extLst>
          </p:cNvPr>
          <p:cNvSpPr>
            <a:spLocks noChangeArrowheads="1"/>
          </p:cNvSpPr>
          <p:nvPr/>
        </p:nvSpPr>
        <p:spPr bwMode="auto">
          <a:xfrm>
            <a:off x="3286525" y="2207255"/>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0070C0"/>
                </a:solidFill>
                <a:effectLst/>
                <a:ea typeface="BIZ UDゴシック" panose="020B0400000000000000" pitchFamily="49" charset="-128"/>
                <a:cs typeface="Times New Roman" panose="02020603050405020304" pitchFamily="18" charset="0"/>
              </a:rPr>
              <a:t>子どもへの支援について</a:t>
            </a:r>
            <a:r>
              <a:rPr lang="en-US" altLang="ja-JP" sz="1200" b="1" dirty="0">
                <a:solidFill>
                  <a:srgbClr val="0070C0"/>
                </a:solidFill>
                <a:effectLst/>
                <a:ea typeface="BIZ UDゴシック" panose="020B0400000000000000" pitchFamily="49" charset="-128"/>
                <a:cs typeface="Times New Roman" panose="02020603050405020304" pitchFamily="18" charset="0"/>
              </a:rPr>
              <a:t>(</a:t>
            </a:r>
            <a:r>
              <a:rPr lang="ja-JP" altLang="en-US" sz="1200" b="1" dirty="0">
                <a:solidFill>
                  <a:srgbClr val="0070C0"/>
                </a:solidFill>
                <a:effectLst/>
                <a:ea typeface="BIZ UDゴシック" panose="020B0400000000000000" pitchFamily="49" charset="-128"/>
                <a:cs typeface="Times New Roman" panose="02020603050405020304" pitchFamily="18" charset="0"/>
              </a:rPr>
              <a:t>教育</a:t>
            </a:r>
            <a:r>
              <a:rPr lang="en-US" altLang="ja-JP" sz="1200" b="1" dirty="0">
                <a:solidFill>
                  <a:srgbClr val="0070C0"/>
                </a:solidFill>
                <a:effectLst/>
                <a:ea typeface="BIZ UDゴシック" panose="020B0400000000000000" pitchFamily="49" charset="-128"/>
                <a:cs typeface="Times New Roman" panose="02020603050405020304" pitchFamily="18" charset="0"/>
              </a:rPr>
              <a:t>)</a:t>
            </a:r>
            <a:endParaRPr kumimoji="0" lang="ja-JP" altLang="ja-JP" sz="1200" b="0" i="0" u="none" strike="noStrike" cap="none" normalizeH="0" baseline="0" dirty="0">
              <a:ln>
                <a:noFill/>
              </a:ln>
              <a:solidFill>
                <a:srgbClr val="0070C0"/>
              </a:solidFill>
              <a:effectLst/>
              <a:latin typeface="BIZ UDゴシック" panose="020B0400000000000000" pitchFamily="49" charset="-128"/>
              <a:ea typeface="BIZ UDゴシック" panose="020B0400000000000000" pitchFamily="49" charset="-128"/>
            </a:endParaRPr>
          </a:p>
        </p:txBody>
      </p:sp>
      <p:sp>
        <p:nvSpPr>
          <p:cNvPr id="56" name="楕円 55">
            <a:extLst>
              <a:ext uri="{FF2B5EF4-FFF2-40B4-BE49-F238E27FC236}">
                <a16:creationId xmlns:a16="http://schemas.microsoft.com/office/drawing/2014/main" id="{87C98DA9-A74B-29B6-C6A9-A7A072D3DAB3}"/>
              </a:ext>
            </a:extLst>
          </p:cNvPr>
          <p:cNvSpPr/>
          <p:nvPr/>
        </p:nvSpPr>
        <p:spPr>
          <a:xfrm>
            <a:off x="7834878" y="3071405"/>
            <a:ext cx="2165415" cy="838211"/>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四角形: メモ 12">
            <a:extLst>
              <a:ext uri="{FF2B5EF4-FFF2-40B4-BE49-F238E27FC236}">
                <a16:creationId xmlns:a16="http://schemas.microsoft.com/office/drawing/2014/main" id="{1ED0178E-0DBF-E9B4-25AD-B07476A403E1}"/>
              </a:ext>
            </a:extLst>
          </p:cNvPr>
          <p:cNvSpPr/>
          <p:nvPr/>
        </p:nvSpPr>
        <p:spPr>
          <a:xfrm>
            <a:off x="9091743" y="3151712"/>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通学路が</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暗い＆狭い</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危ない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58" name="楕円 57">
            <a:extLst>
              <a:ext uri="{FF2B5EF4-FFF2-40B4-BE49-F238E27FC236}">
                <a16:creationId xmlns:a16="http://schemas.microsoft.com/office/drawing/2014/main" id="{F1406F09-A5E6-F2F7-7C5E-02CE8F58A154}"/>
              </a:ext>
            </a:extLst>
          </p:cNvPr>
          <p:cNvSpPr/>
          <p:nvPr/>
        </p:nvSpPr>
        <p:spPr>
          <a:xfrm>
            <a:off x="5457041" y="484931"/>
            <a:ext cx="1059568" cy="1720105"/>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9" name="Rectangle 6">
            <a:extLst>
              <a:ext uri="{FF2B5EF4-FFF2-40B4-BE49-F238E27FC236}">
                <a16:creationId xmlns:a16="http://schemas.microsoft.com/office/drawing/2014/main" id="{05F59923-5A84-04DC-0B1A-B67CA58AEDD3}"/>
              </a:ext>
            </a:extLst>
          </p:cNvPr>
          <p:cNvSpPr>
            <a:spLocks noChangeArrowheads="1"/>
          </p:cNvSpPr>
          <p:nvPr/>
        </p:nvSpPr>
        <p:spPr bwMode="auto">
          <a:xfrm>
            <a:off x="5014916" y="2157158"/>
            <a:ext cx="1152007"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2"/>
                </a:solidFill>
                <a:effectLst/>
                <a:ea typeface="BIZ UDゴシック" panose="020B0400000000000000" pitchFamily="49" charset="-128"/>
                <a:cs typeface="Times New Roman" panose="02020603050405020304" pitchFamily="18" charset="0"/>
              </a:rPr>
              <a:t>子育て支援について</a:t>
            </a:r>
            <a:endParaRPr kumimoji="0" lang="ja-JP" altLang="ja-JP" sz="1200" b="0" i="0" u="none" strike="noStrike" cap="none" normalizeH="0" baseline="0" dirty="0">
              <a:ln>
                <a:noFill/>
              </a:ln>
              <a:solidFill>
                <a:schemeClr val="accent2"/>
              </a:solidFill>
              <a:effectLst/>
              <a:latin typeface="BIZ UDゴシック" panose="020B0400000000000000" pitchFamily="49" charset="-128"/>
              <a:ea typeface="BIZ UDゴシック" panose="020B0400000000000000" pitchFamily="49" charset="-128"/>
            </a:endParaRPr>
          </a:p>
        </p:txBody>
      </p:sp>
      <p:sp>
        <p:nvSpPr>
          <p:cNvPr id="3" name="四角形: メモ 2">
            <a:extLst>
              <a:ext uri="{FF2B5EF4-FFF2-40B4-BE49-F238E27FC236}">
                <a16:creationId xmlns:a16="http://schemas.microsoft.com/office/drawing/2014/main" id="{0FF9E8C3-EB51-A7B6-21D0-16AD49403531}"/>
              </a:ext>
            </a:extLst>
          </p:cNvPr>
          <p:cNvSpPr/>
          <p:nvPr/>
        </p:nvSpPr>
        <p:spPr>
          <a:xfrm>
            <a:off x="5569357" y="563498"/>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0" bIns="0" rtlCol="0" anchor="ctr"/>
          <a:lstStyle/>
          <a:p>
            <a:r>
              <a:rPr kumimoji="1" lang="ja-JP" altLang="en-US" sz="700" dirty="0">
                <a:latin typeface="BIZ UDゴシック" panose="020B0400000000000000" pitchFamily="49" charset="-128"/>
                <a:ea typeface="BIZ UDゴシック" panose="020B0400000000000000" pitchFamily="49" charset="-128"/>
              </a:rPr>
              <a:t>ベビーカーが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歩きやすい</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歩道に</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直してほしい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25" name="四角形: メモ 24">
            <a:extLst>
              <a:ext uri="{FF2B5EF4-FFF2-40B4-BE49-F238E27FC236}">
                <a16:creationId xmlns:a16="http://schemas.microsoft.com/office/drawing/2014/main" id="{9A32D6A7-1CB8-F863-6024-EAB15D2C30B7}"/>
              </a:ext>
            </a:extLst>
          </p:cNvPr>
          <p:cNvSpPr/>
          <p:nvPr/>
        </p:nvSpPr>
        <p:spPr>
          <a:xfrm>
            <a:off x="5569357" y="1332329"/>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産婦人科を</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利用しやすく</a:t>
            </a:r>
          </a:p>
        </p:txBody>
      </p:sp>
      <p:sp>
        <p:nvSpPr>
          <p:cNvPr id="26" name="四角形: メモ 25">
            <a:extLst>
              <a:ext uri="{FF2B5EF4-FFF2-40B4-BE49-F238E27FC236}">
                <a16:creationId xmlns:a16="http://schemas.microsoft.com/office/drawing/2014/main" id="{5671CAD8-3602-D15E-6BB0-8D689901BA9A}"/>
              </a:ext>
            </a:extLst>
          </p:cNvPr>
          <p:cNvSpPr/>
          <p:nvPr/>
        </p:nvSpPr>
        <p:spPr>
          <a:xfrm>
            <a:off x="7949663" y="3103834"/>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インフラの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整備</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暗いです！</a:t>
            </a:r>
          </a:p>
        </p:txBody>
      </p:sp>
      <p:sp>
        <p:nvSpPr>
          <p:cNvPr id="60" name="楕円 59">
            <a:extLst>
              <a:ext uri="{FF2B5EF4-FFF2-40B4-BE49-F238E27FC236}">
                <a16:creationId xmlns:a16="http://schemas.microsoft.com/office/drawing/2014/main" id="{5B36BDB5-AC31-499E-3D2D-6AD15C72579C}"/>
              </a:ext>
            </a:extLst>
          </p:cNvPr>
          <p:cNvSpPr/>
          <p:nvPr/>
        </p:nvSpPr>
        <p:spPr>
          <a:xfrm rot="2279968">
            <a:off x="6645960" y="156823"/>
            <a:ext cx="1740888" cy="3924772"/>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1" name="Rectangle 6">
            <a:extLst>
              <a:ext uri="{FF2B5EF4-FFF2-40B4-BE49-F238E27FC236}">
                <a16:creationId xmlns:a16="http://schemas.microsoft.com/office/drawing/2014/main" id="{D748D787-6479-11E2-5D60-E9B6BAED220D}"/>
              </a:ext>
            </a:extLst>
          </p:cNvPr>
          <p:cNvSpPr>
            <a:spLocks noChangeArrowheads="1"/>
          </p:cNvSpPr>
          <p:nvPr/>
        </p:nvSpPr>
        <p:spPr bwMode="auto">
          <a:xfrm>
            <a:off x="5752261" y="3636386"/>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6">
                    <a:lumMod val="75000"/>
                  </a:schemeClr>
                </a:solidFill>
                <a:effectLst/>
                <a:ea typeface="BIZ UDゴシック" panose="020B0400000000000000" pitchFamily="49" charset="-128"/>
                <a:cs typeface="Times New Roman" panose="02020603050405020304" pitchFamily="18" charset="0"/>
              </a:rPr>
              <a:t>学校と地域との関係について</a:t>
            </a:r>
            <a:endParaRPr kumimoji="0" lang="ja-JP" altLang="ja-JP" sz="1200" b="0" i="0" u="none" strike="noStrike" cap="none" normalizeH="0" baseline="0" dirty="0">
              <a:ln>
                <a:noFill/>
              </a:ln>
              <a:solidFill>
                <a:schemeClr val="accent6">
                  <a:lumMod val="75000"/>
                </a:schemeClr>
              </a:solidFill>
              <a:effectLst/>
              <a:latin typeface="BIZ UDゴシック" panose="020B0400000000000000" pitchFamily="49" charset="-128"/>
              <a:ea typeface="BIZ UDゴシック" panose="020B0400000000000000" pitchFamily="49" charset="-128"/>
            </a:endParaRPr>
          </a:p>
        </p:txBody>
      </p:sp>
      <p:sp>
        <p:nvSpPr>
          <p:cNvPr id="15" name="四角形: メモ 14">
            <a:extLst>
              <a:ext uri="{FF2B5EF4-FFF2-40B4-BE49-F238E27FC236}">
                <a16:creationId xmlns:a16="http://schemas.microsoft.com/office/drawing/2014/main" id="{01B7F709-9E07-D619-FBC8-B53548DBEE1D}"/>
              </a:ext>
            </a:extLst>
          </p:cNvPr>
          <p:cNvSpPr/>
          <p:nvPr/>
        </p:nvSpPr>
        <p:spPr>
          <a:xfrm>
            <a:off x="6644307" y="555195"/>
            <a:ext cx="1059123"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学校</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創造店</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広報紙</a:t>
            </a:r>
          </a:p>
        </p:txBody>
      </p:sp>
      <p:sp>
        <p:nvSpPr>
          <p:cNvPr id="16" name="四角形: メモ 15">
            <a:extLst>
              <a:ext uri="{FF2B5EF4-FFF2-40B4-BE49-F238E27FC236}">
                <a16:creationId xmlns:a16="http://schemas.microsoft.com/office/drawing/2014/main" id="{884BAAE3-03E5-1F46-3CC4-3CD505E2E896}"/>
              </a:ext>
            </a:extLst>
          </p:cNvPr>
          <p:cNvSpPr/>
          <p:nvPr/>
        </p:nvSpPr>
        <p:spPr>
          <a:xfrm>
            <a:off x="6644306" y="1307988"/>
            <a:ext cx="1059123"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放送が</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なるのは</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ありがたい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7" name="四角形: メモ 16">
            <a:extLst>
              <a:ext uri="{FF2B5EF4-FFF2-40B4-BE49-F238E27FC236}">
                <a16:creationId xmlns:a16="http://schemas.microsoft.com/office/drawing/2014/main" id="{50E5A1E1-02A9-3CAC-3D4B-77EF02B0578C}"/>
              </a:ext>
            </a:extLst>
          </p:cNvPr>
          <p:cNvSpPr/>
          <p:nvPr/>
        </p:nvSpPr>
        <p:spPr>
          <a:xfrm>
            <a:off x="6657551" y="2044688"/>
            <a:ext cx="1059123"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あいさつ</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少ない</a:t>
            </a:r>
            <a:endParaRPr lang="en-US" altLang="ja-JP" sz="700" dirty="0">
              <a:latin typeface="BIZ UDゴシック" panose="020B0400000000000000" pitchFamily="49" charset="-128"/>
              <a:ea typeface="BIZ UDゴシック" panose="020B0400000000000000" pitchFamily="49" charset="-128"/>
            </a:endParaRPr>
          </a:p>
        </p:txBody>
      </p:sp>
      <p:sp>
        <p:nvSpPr>
          <p:cNvPr id="19" name="四角形: メモ 18">
            <a:extLst>
              <a:ext uri="{FF2B5EF4-FFF2-40B4-BE49-F238E27FC236}">
                <a16:creationId xmlns:a16="http://schemas.microsoft.com/office/drawing/2014/main" id="{9E362C52-5C05-488F-DD36-B61A0BB14332}"/>
              </a:ext>
            </a:extLst>
          </p:cNvPr>
          <p:cNvSpPr/>
          <p:nvPr/>
        </p:nvSpPr>
        <p:spPr>
          <a:xfrm>
            <a:off x="6644306" y="2824371"/>
            <a:ext cx="1080617"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学校をもっと</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みなさんに</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使ってほしい！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（知ってほしい！）</a:t>
            </a:r>
            <a:endParaRPr lang="en-US" altLang="ja-JP" sz="700" dirty="0">
              <a:latin typeface="BIZ UDゴシック" panose="020B0400000000000000" pitchFamily="49" charset="-128"/>
              <a:ea typeface="BIZ UDゴシック" panose="020B0400000000000000" pitchFamily="49" charset="-128"/>
            </a:endParaRPr>
          </a:p>
        </p:txBody>
      </p:sp>
      <p:sp>
        <p:nvSpPr>
          <p:cNvPr id="23" name="四角形: メモ 22">
            <a:extLst>
              <a:ext uri="{FF2B5EF4-FFF2-40B4-BE49-F238E27FC236}">
                <a16:creationId xmlns:a16="http://schemas.microsoft.com/office/drawing/2014/main" id="{F249D075-B6F4-6D56-C08B-C1AB52D04732}"/>
              </a:ext>
            </a:extLst>
          </p:cNvPr>
          <p:cNvSpPr/>
          <p:nvPr/>
        </p:nvSpPr>
        <p:spPr>
          <a:xfrm>
            <a:off x="7888789" y="555195"/>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地域との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関わりが</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増える取り組み</a:t>
            </a:r>
          </a:p>
        </p:txBody>
      </p:sp>
      <p:sp>
        <p:nvSpPr>
          <p:cNvPr id="24" name="四角形: メモ 23">
            <a:extLst>
              <a:ext uri="{FF2B5EF4-FFF2-40B4-BE49-F238E27FC236}">
                <a16:creationId xmlns:a16="http://schemas.microsoft.com/office/drawing/2014/main" id="{796DEEB1-B6DB-FC3F-717B-992D61A2A4EA}"/>
              </a:ext>
            </a:extLst>
          </p:cNvPr>
          <p:cNvSpPr/>
          <p:nvPr/>
        </p:nvSpPr>
        <p:spPr>
          <a:xfrm>
            <a:off x="7891433" y="1315748"/>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地域との</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関わり</a:t>
            </a:r>
          </a:p>
        </p:txBody>
      </p:sp>
      <p:sp>
        <p:nvSpPr>
          <p:cNvPr id="28" name="四角形: メモ 27">
            <a:extLst>
              <a:ext uri="{FF2B5EF4-FFF2-40B4-BE49-F238E27FC236}">
                <a16:creationId xmlns:a16="http://schemas.microsoft.com/office/drawing/2014/main" id="{D97AE5FB-09F7-F121-B9DA-8A651182FEE3}"/>
              </a:ext>
            </a:extLst>
          </p:cNvPr>
          <p:cNvSpPr/>
          <p:nvPr/>
        </p:nvSpPr>
        <p:spPr>
          <a:xfrm>
            <a:off x="7888789" y="2063818"/>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近りんの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イベントが</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少ない</a:t>
            </a:r>
          </a:p>
        </p:txBody>
      </p:sp>
      <p:sp>
        <p:nvSpPr>
          <p:cNvPr id="62" name="楕円 61">
            <a:extLst>
              <a:ext uri="{FF2B5EF4-FFF2-40B4-BE49-F238E27FC236}">
                <a16:creationId xmlns:a16="http://schemas.microsoft.com/office/drawing/2014/main" id="{32E4AB1C-9D51-F4E9-07B5-6989DFABAB47}"/>
              </a:ext>
            </a:extLst>
          </p:cNvPr>
          <p:cNvSpPr/>
          <p:nvPr/>
        </p:nvSpPr>
        <p:spPr>
          <a:xfrm>
            <a:off x="9068349" y="530911"/>
            <a:ext cx="2423623" cy="2563241"/>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7" name="四角形: メモ 26">
            <a:extLst>
              <a:ext uri="{FF2B5EF4-FFF2-40B4-BE49-F238E27FC236}">
                <a16:creationId xmlns:a16="http://schemas.microsoft.com/office/drawing/2014/main" id="{08D92181-75EE-E25C-E504-78DBF68F21C8}"/>
              </a:ext>
            </a:extLst>
          </p:cNvPr>
          <p:cNvSpPr/>
          <p:nvPr/>
        </p:nvSpPr>
        <p:spPr>
          <a:xfrm>
            <a:off x="10223336" y="1464379"/>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中学生でも遊べる場がほしい</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少なく、楽しめなく、</a:t>
            </a:r>
            <a:r>
              <a:rPr lang="en-US" altLang="ja-JP" sz="700" dirty="0">
                <a:latin typeface="BIZ UDゴシック" panose="020B0400000000000000" pitchFamily="49" charset="-128"/>
                <a:ea typeface="BIZ UDゴシック" panose="020B0400000000000000" pitchFamily="49" charset="-128"/>
              </a:rPr>
              <a:t>SNS</a:t>
            </a:r>
            <a:r>
              <a:rPr lang="ja-JP" altLang="en-US" sz="700" dirty="0">
                <a:latin typeface="BIZ UDゴシック" panose="020B0400000000000000" pitchFamily="49" charset="-128"/>
                <a:ea typeface="BIZ UDゴシック" panose="020B0400000000000000" pitchFamily="49" charset="-128"/>
              </a:rPr>
              <a:t>等によってしまって</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0" name="四角形: メモ 29">
            <a:extLst>
              <a:ext uri="{FF2B5EF4-FFF2-40B4-BE49-F238E27FC236}">
                <a16:creationId xmlns:a16="http://schemas.microsoft.com/office/drawing/2014/main" id="{2988EEDE-78A1-0A01-BD9E-3F24DBE9ED59}"/>
              </a:ext>
            </a:extLst>
          </p:cNvPr>
          <p:cNvSpPr/>
          <p:nvPr/>
        </p:nvSpPr>
        <p:spPr>
          <a:xfrm>
            <a:off x="10201550" y="549792"/>
            <a:ext cx="1193181" cy="82840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108000" rIns="36000" bIns="0" rtlCol="0" anchor="ctr"/>
          <a:lstStyle/>
          <a:p>
            <a:r>
              <a:rPr kumimoji="1" lang="ja-JP" altLang="en-US" sz="700" dirty="0">
                <a:latin typeface="BIZ UDゴシック" panose="020B0400000000000000" pitchFamily="49" charset="-128"/>
                <a:ea typeface="BIZ UDゴシック" panose="020B0400000000000000" pitchFamily="49" charset="-128"/>
              </a:rPr>
              <a:t>公園の見た目、使いやすさが年々低下していっていると思います</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これは市全体でボランティアやイベントを行い、安全に遊べ、楽しめるようにするべき</a:t>
            </a:r>
            <a:endParaRPr kumimoji="1" lang="en-US" altLang="ja-JP" sz="700" dirty="0">
              <a:latin typeface="BIZ UDゴシック" panose="020B0400000000000000" pitchFamily="49" charset="-128"/>
              <a:ea typeface="BIZ UDゴシック" panose="020B0400000000000000" pitchFamily="49" charset="-128"/>
            </a:endParaRPr>
          </a:p>
        </p:txBody>
      </p:sp>
      <p:sp>
        <p:nvSpPr>
          <p:cNvPr id="31" name="四角形: メモ 30">
            <a:extLst>
              <a:ext uri="{FF2B5EF4-FFF2-40B4-BE49-F238E27FC236}">
                <a16:creationId xmlns:a16="http://schemas.microsoft.com/office/drawing/2014/main" id="{905DE284-6C56-C814-7CC2-344A2D4C8D5F}"/>
              </a:ext>
            </a:extLst>
          </p:cNvPr>
          <p:cNvSpPr/>
          <p:nvPr/>
        </p:nvSpPr>
        <p:spPr>
          <a:xfrm>
            <a:off x="9154765" y="520038"/>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子ども達の</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遊び場</a:t>
            </a:r>
          </a:p>
        </p:txBody>
      </p:sp>
      <p:sp>
        <p:nvSpPr>
          <p:cNvPr id="32" name="四角形: メモ 31">
            <a:extLst>
              <a:ext uri="{FF2B5EF4-FFF2-40B4-BE49-F238E27FC236}">
                <a16:creationId xmlns:a16="http://schemas.microsoft.com/office/drawing/2014/main" id="{71D76987-2D98-790F-CB74-C701D9A662BE}"/>
              </a:ext>
            </a:extLst>
          </p:cNvPr>
          <p:cNvSpPr/>
          <p:nvPr/>
        </p:nvSpPr>
        <p:spPr>
          <a:xfrm>
            <a:off x="9154765" y="1250409"/>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遊ぶ場所が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少ない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4" name="四角形: メモ 33">
            <a:extLst>
              <a:ext uri="{FF2B5EF4-FFF2-40B4-BE49-F238E27FC236}">
                <a16:creationId xmlns:a16="http://schemas.microsoft.com/office/drawing/2014/main" id="{699D9E93-1258-70A8-2FA8-1EF35DCB3A0D}"/>
              </a:ext>
            </a:extLst>
          </p:cNvPr>
          <p:cNvSpPr/>
          <p:nvPr/>
        </p:nvSpPr>
        <p:spPr>
          <a:xfrm>
            <a:off x="10207073" y="2250346"/>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子供同士の</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関わりが</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少ない</a:t>
            </a:r>
          </a:p>
        </p:txBody>
      </p:sp>
      <p:sp>
        <p:nvSpPr>
          <p:cNvPr id="33" name="四角形: メモ 32">
            <a:extLst>
              <a:ext uri="{FF2B5EF4-FFF2-40B4-BE49-F238E27FC236}">
                <a16:creationId xmlns:a16="http://schemas.microsoft.com/office/drawing/2014/main" id="{3DC77159-9CA8-64DA-FCD2-F6FA611C1C39}"/>
              </a:ext>
            </a:extLst>
          </p:cNvPr>
          <p:cNvSpPr/>
          <p:nvPr/>
        </p:nvSpPr>
        <p:spPr>
          <a:xfrm>
            <a:off x="9169214" y="1997060"/>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外で遊ぶ</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子どもの</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減少</a:t>
            </a:r>
          </a:p>
        </p:txBody>
      </p:sp>
      <p:sp>
        <p:nvSpPr>
          <p:cNvPr id="63" name="Rectangle 6">
            <a:extLst>
              <a:ext uri="{FF2B5EF4-FFF2-40B4-BE49-F238E27FC236}">
                <a16:creationId xmlns:a16="http://schemas.microsoft.com/office/drawing/2014/main" id="{C42F7768-1521-2FF4-F216-A9584CA3A918}"/>
              </a:ext>
            </a:extLst>
          </p:cNvPr>
          <p:cNvSpPr>
            <a:spLocks noChangeArrowheads="1"/>
          </p:cNvSpPr>
          <p:nvPr/>
        </p:nvSpPr>
        <p:spPr bwMode="auto">
          <a:xfrm>
            <a:off x="8108331" y="3842586"/>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7030A0"/>
                </a:solidFill>
                <a:effectLst/>
                <a:ea typeface="BIZ UDゴシック" panose="020B0400000000000000" pitchFamily="49" charset="-128"/>
                <a:cs typeface="Times New Roman" panose="02020603050405020304" pitchFamily="18" charset="0"/>
              </a:rPr>
              <a:t>インフラの整備について</a:t>
            </a:r>
            <a:endParaRPr kumimoji="0" lang="ja-JP" altLang="ja-JP" sz="1200" b="0" i="0" u="none" strike="noStrike" cap="none" normalizeH="0" baseline="0" dirty="0">
              <a:ln>
                <a:noFill/>
              </a:ln>
              <a:solidFill>
                <a:srgbClr val="7030A0"/>
              </a:solidFill>
              <a:effectLst/>
              <a:latin typeface="BIZ UDゴシック" panose="020B0400000000000000" pitchFamily="49" charset="-128"/>
              <a:ea typeface="BIZ UDゴシック" panose="020B0400000000000000" pitchFamily="49" charset="-128"/>
            </a:endParaRPr>
          </a:p>
        </p:txBody>
      </p:sp>
      <p:sp>
        <p:nvSpPr>
          <p:cNvPr id="57" name="Rectangle 6">
            <a:extLst>
              <a:ext uri="{FF2B5EF4-FFF2-40B4-BE49-F238E27FC236}">
                <a16:creationId xmlns:a16="http://schemas.microsoft.com/office/drawing/2014/main" id="{05B32A42-A118-90B1-DCF6-65FEF10CD897}"/>
              </a:ext>
            </a:extLst>
          </p:cNvPr>
          <p:cNvSpPr>
            <a:spLocks noChangeArrowheads="1"/>
          </p:cNvSpPr>
          <p:nvPr/>
        </p:nvSpPr>
        <p:spPr bwMode="auto">
          <a:xfrm>
            <a:off x="10244691" y="2989763"/>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effectLst/>
                <a:ea typeface="BIZ UDゴシック" panose="020B0400000000000000" pitchFamily="49" charset="-128"/>
                <a:cs typeface="Times New Roman" panose="02020603050405020304" pitchFamily="18" charset="0"/>
              </a:rPr>
              <a:t>子どもの遊び場について</a:t>
            </a:r>
            <a:endParaRPr kumimoji="0" lang="ja-JP" altLang="ja-JP" sz="1200" b="0" i="0" u="none" strike="noStrike" cap="none" normalizeH="0" baseline="0" dirty="0">
              <a:ln>
                <a:noFill/>
              </a:ln>
              <a:effectLst/>
              <a:latin typeface="BIZ UDゴシック" panose="020B0400000000000000" pitchFamily="49" charset="-128"/>
              <a:ea typeface="BIZ UDゴシック" panose="020B0400000000000000" pitchFamily="49" charset="-128"/>
            </a:endParaRPr>
          </a:p>
        </p:txBody>
      </p:sp>
      <p:sp>
        <p:nvSpPr>
          <p:cNvPr id="4" name="スライド番号プレースホルダー 3">
            <a:extLst>
              <a:ext uri="{FF2B5EF4-FFF2-40B4-BE49-F238E27FC236}">
                <a16:creationId xmlns:a16="http://schemas.microsoft.com/office/drawing/2014/main" id="{BFC66F4D-97E4-86F0-B53A-EE3F06027B4C}"/>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2</a:t>
            </a:fld>
            <a:endParaRPr lang="ja-JP" altLang="en-US" noProof="1"/>
          </a:p>
        </p:txBody>
      </p:sp>
    </p:spTree>
    <p:extLst>
      <p:ext uri="{BB962C8B-B14F-4D97-AF65-F5344CB8AC3E}">
        <p14:creationId xmlns:p14="http://schemas.microsoft.com/office/powerpoint/2010/main" val="4073725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D1A4C259-19A4-ACCD-7F99-06BE5BA60A64}"/>
              </a:ext>
            </a:extLst>
          </p:cNvPr>
          <p:cNvSpPr/>
          <p:nvPr/>
        </p:nvSpPr>
        <p:spPr>
          <a:xfrm>
            <a:off x="706967" y="427371"/>
            <a:ext cx="10778066" cy="3613120"/>
          </a:xfrm>
          <a:prstGeom prst="roundRect">
            <a:avLst>
              <a:gd name="adj" fmla="val 5771"/>
            </a:avLst>
          </a:prstGeom>
          <a:solidFill>
            <a:schemeClr val="bg1"/>
          </a:solidFill>
          <a:ln w="381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400" kern="100">
                <a:solidFill>
                  <a:srgbClr val="000000"/>
                </a:solidFill>
                <a:effectLst/>
                <a:latin typeface="BIZ UDゴシック" panose="020B0400000000000000" pitchFamily="49" charset="-128"/>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sp>
        <p:nvSpPr>
          <p:cNvPr id="5" name="AutoShape 2">
            <a:extLst>
              <a:ext uri="{FF2B5EF4-FFF2-40B4-BE49-F238E27FC236}">
                <a16:creationId xmlns:a16="http://schemas.microsoft.com/office/drawing/2014/main" id="{DAA40315-B172-A5FD-3445-0536CC95B829}"/>
              </a:ext>
            </a:extLst>
          </p:cNvPr>
          <p:cNvSpPr>
            <a:spLocks noChangeArrowheads="1"/>
          </p:cNvSpPr>
          <p:nvPr/>
        </p:nvSpPr>
        <p:spPr bwMode="auto">
          <a:xfrm>
            <a:off x="706967" y="4701518"/>
            <a:ext cx="10778066" cy="1669736"/>
          </a:xfrm>
          <a:prstGeom prst="roundRect">
            <a:avLst>
              <a:gd name="adj" fmla="val 18843"/>
            </a:avLst>
          </a:prstGeom>
          <a:solidFill>
            <a:srgbClr val="FFFFFF"/>
          </a:solidFill>
          <a:ln w="38100">
            <a:solidFill>
              <a:srgbClr val="5A5A5A"/>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ja-JP" sz="1200" b="1" dirty="0">
                <a:effectLst/>
                <a:ea typeface="BIZ UDゴシック" panose="020B0400000000000000" pitchFamily="49" charset="-128"/>
                <a:cs typeface="Times New Roman" panose="02020603050405020304" pitchFamily="18" charset="0"/>
              </a:rPr>
              <a:t>こども部会で、こども達に聞いてみたいこと、こどもまんなか市民会議で話しあいたいこと</a:t>
            </a:r>
            <a:endParaRPr kumimoji="0" lang="ja-JP" altLang="ja-JP" sz="1200" b="0" i="0" u="none" strike="noStrike" cap="none" normalizeH="0" baseline="0" dirty="0">
              <a:ln>
                <a:noFill/>
              </a:ln>
              <a:solidFill>
                <a:schemeClr val="tx1"/>
              </a:solidFill>
              <a:effectLst/>
              <a:latin typeface="Arial" panose="020B0604020202020204" pitchFamily="34" charset="0"/>
            </a:endParaRPr>
          </a:p>
        </p:txBody>
      </p:sp>
      <p:sp>
        <p:nvSpPr>
          <p:cNvPr id="6" name="二等辺三角形 5">
            <a:extLst>
              <a:ext uri="{FF2B5EF4-FFF2-40B4-BE49-F238E27FC236}">
                <a16:creationId xmlns:a16="http://schemas.microsoft.com/office/drawing/2014/main" id="{72F2953D-32D2-3382-F666-3D8AF04BAC32}"/>
              </a:ext>
            </a:extLst>
          </p:cNvPr>
          <p:cNvSpPr/>
          <p:nvPr/>
        </p:nvSpPr>
        <p:spPr>
          <a:xfrm rot="10800000">
            <a:off x="5519738" y="4213919"/>
            <a:ext cx="1152525" cy="371475"/>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Rectangle 6">
            <a:extLst>
              <a:ext uri="{FF2B5EF4-FFF2-40B4-BE49-F238E27FC236}">
                <a16:creationId xmlns:a16="http://schemas.microsoft.com/office/drawing/2014/main" id="{1BA27BDF-3AD5-51A4-2FBA-0BA344086A38}"/>
              </a:ext>
            </a:extLst>
          </p:cNvPr>
          <p:cNvSpPr>
            <a:spLocks noChangeArrowheads="1"/>
          </p:cNvSpPr>
          <p:nvPr/>
        </p:nvSpPr>
        <p:spPr bwMode="auto">
          <a:xfrm>
            <a:off x="2199429" y="81825"/>
            <a:ext cx="779314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2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三浦市のこどもに関して思っていること、気になるところ</a:t>
            </a:r>
            <a:endParaRPr kumimoji="0" lang="ja-JP" altLang="ja-JP" sz="8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39" name="四角形: メモ 38">
            <a:extLst>
              <a:ext uri="{FF2B5EF4-FFF2-40B4-BE49-F238E27FC236}">
                <a16:creationId xmlns:a16="http://schemas.microsoft.com/office/drawing/2014/main" id="{0BF59C64-5688-7F92-A474-61C3CB4B8CD3}"/>
              </a:ext>
            </a:extLst>
          </p:cNvPr>
          <p:cNvSpPr/>
          <p:nvPr/>
        </p:nvSpPr>
        <p:spPr>
          <a:xfrm>
            <a:off x="3017483" y="5466296"/>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三浦市で</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働きたい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仕事</a:t>
            </a:r>
            <a:endParaRPr lang="en-US" altLang="ja-JP" sz="700" dirty="0">
              <a:latin typeface="BIZ UDゴシック" panose="020B0400000000000000" pitchFamily="49" charset="-128"/>
              <a:ea typeface="BIZ UDゴシック" panose="020B0400000000000000" pitchFamily="49" charset="-128"/>
            </a:endParaRPr>
          </a:p>
        </p:txBody>
      </p:sp>
      <p:sp>
        <p:nvSpPr>
          <p:cNvPr id="40" name="四角形: メモ 39">
            <a:extLst>
              <a:ext uri="{FF2B5EF4-FFF2-40B4-BE49-F238E27FC236}">
                <a16:creationId xmlns:a16="http://schemas.microsoft.com/office/drawing/2014/main" id="{379BC5F9-829A-8A7E-CC49-75BD11D87BA2}"/>
              </a:ext>
            </a:extLst>
          </p:cNvPr>
          <p:cNvSpPr/>
          <p:nvPr/>
        </p:nvSpPr>
        <p:spPr>
          <a:xfrm>
            <a:off x="4117341" y="5451305"/>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高校生に聞きたい</a:t>
            </a:r>
            <a:endParaRPr lang="en-US" altLang="ja-JP" sz="700" dirty="0">
              <a:latin typeface="BIZ UDゴシック" panose="020B0400000000000000" pitchFamily="49" charset="-128"/>
              <a:ea typeface="BIZ UDゴシック" panose="020B0400000000000000" pitchFamily="49" charset="-128"/>
            </a:endParaRPr>
          </a:p>
        </p:txBody>
      </p:sp>
      <p:sp>
        <p:nvSpPr>
          <p:cNvPr id="41" name="四角形: メモ 40">
            <a:extLst>
              <a:ext uri="{FF2B5EF4-FFF2-40B4-BE49-F238E27FC236}">
                <a16:creationId xmlns:a16="http://schemas.microsoft.com/office/drawing/2014/main" id="{7B9C95C4-E57D-E10A-8DD0-A2AA022CF829}"/>
              </a:ext>
            </a:extLst>
          </p:cNvPr>
          <p:cNvSpPr/>
          <p:nvPr/>
        </p:nvSpPr>
        <p:spPr>
          <a:xfrm>
            <a:off x="5200902" y="5435180"/>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子供の目線で</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魅力のある町</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にするには</a:t>
            </a:r>
            <a:endParaRPr lang="en-US" altLang="ja-JP" sz="700" dirty="0">
              <a:latin typeface="BIZ UDゴシック" panose="020B0400000000000000" pitchFamily="49" charset="-128"/>
              <a:ea typeface="BIZ UDゴシック" panose="020B0400000000000000" pitchFamily="49" charset="-128"/>
            </a:endParaRPr>
          </a:p>
        </p:txBody>
      </p:sp>
      <p:sp>
        <p:nvSpPr>
          <p:cNvPr id="44" name="四角形: メモ 43">
            <a:extLst>
              <a:ext uri="{FF2B5EF4-FFF2-40B4-BE49-F238E27FC236}">
                <a16:creationId xmlns:a16="http://schemas.microsoft.com/office/drawing/2014/main" id="{1E053560-2742-79FC-EBF4-C11761166708}"/>
              </a:ext>
            </a:extLst>
          </p:cNvPr>
          <p:cNvSpPr/>
          <p:nvPr/>
        </p:nvSpPr>
        <p:spPr>
          <a:xfrm>
            <a:off x="6917027" y="5435180"/>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子ども 育ち</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親の教育</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が必要</a:t>
            </a:r>
            <a:endParaRPr lang="en-US" altLang="ja-JP" sz="700" dirty="0">
              <a:latin typeface="BIZ UDゴシック" panose="020B0400000000000000" pitchFamily="49" charset="-128"/>
              <a:ea typeface="BIZ UDゴシック" panose="020B0400000000000000" pitchFamily="49" charset="-128"/>
            </a:endParaRPr>
          </a:p>
        </p:txBody>
      </p:sp>
      <p:sp>
        <p:nvSpPr>
          <p:cNvPr id="45" name="四角形: メモ 44">
            <a:extLst>
              <a:ext uri="{FF2B5EF4-FFF2-40B4-BE49-F238E27FC236}">
                <a16:creationId xmlns:a16="http://schemas.microsoft.com/office/drawing/2014/main" id="{FAE1E061-842D-AFAA-E139-3000730206EE}"/>
              </a:ext>
            </a:extLst>
          </p:cNvPr>
          <p:cNvSpPr/>
          <p:nvPr/>
        </p:nvSpPr>
        <p:spPr>
          <a:xfrm>
            <a:off x="8025599" y="5422843"/>
            <a:ext cx="971762" cy="78382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いじめ・不登校を</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減らすにはどのような</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対策が必要だと思いますか</a:t>
            </a:r>
            <a:endParaRPr lang="en-US" altLang="ja-JP" sz="700" dirty="0">
              <a:latin typeface="BIZ UDゴシック" panose="020B0400000000000000" pitchFamily="49" charset="-128"/>
              <a:ea typeface="BIZ UDゴシック" panose="020B0400000000000000" pitchFamily="49" charset="-128"/>
            </a:endParaRPr>
          </a:p>
        </p:txBody>
      </p:sp>
      <p:sp>
        <p:nvSpPr>
          <p:cNvPr id="14" name="Rectangle 6">
            <a:extLst>
              <a:ext uri="{FF2B5EF4-FFF2-40B4-BE49-F238E27FC236}">
                <a16:creationId xmlns:a16="http://schemas.microsoft.com/office/drawing/2014/main" id="{F24BCAF4-9ADA-7ADA-D1FA-C61F7A839CEB}"/>
              </a:ext>
            </a:extLst>
          </p:cNvPr>
          <p:cNvSpPr>
            <a:spLocks noChangeArrowheads="1"/>
          </p:cNvSpPr>
          <p:nvPr/>
        </p:nvSpPr>
        <p:spPr bwMode="auto">
          <a:xfrm>
            <a:off x="-148907" y="36924"/>
            <a:ext cx="16021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C</a:t>
            </a:r>
            <a:r>
              <a:rPr kumimoji="0" lang="ja-JP" altLang="en-US"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グループ</a:t>
            </a:r>
            <a:endParaRPr kumimoji="0" lang="ja-JP" altLang="ja-JP" sz="1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p:txBody>
      </p:sp>
      <p:sp>
        <p:nvSpPr>
          <p:cNvPr id="21" name="楕円 20">
            <a:extLst>
              <a:ext uri="{FF2B5EF4-FFF2-40B4-BE49-F238E27FC236}">
                <a16:creationId xmlns:a16="http://schemas.microsoft.com/office/drawing/2014/main" id="{4508D284-6418-7E87-9B8D-669AFE98622D}"/>
              </a:ext>
            </a:extLst>
          </p:cNvPr>
          <p:cNvSpPr/>
          <p:nvPr/>
        </p:nvSpPr>
        <p:spPr>
          <a:xfrm>
            <a:off x="983622" y="751713"/>
            <a:ext cx="1534172" cy="135507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329F7007-6232-B681-8653-3460804CFDAB}"/>
              </a:ext>
            </a:extLst>
          </p:cNvPr>
          <p:cNvSpPr/>
          <p:nvPr/>
        </p:nvSpPr>
        <p:spPr>
          <a:xfrm rot="19373423">
            <a:off x="1587716" y="1423354"/>
            <a:ext cx="4619674" cy="1894728"/>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B788EDF1-F883-C743-3B6B-4D2C06E1D745}"/>
              </a:ext>
            </a:extLst>
          </p:cNvPr>
          <p:cNvSpPr/>
          <p:nvPr/>
        </p:nvSpPr>
        <p:spPr>
          <a:xfrm rot="802896">
            <a:off x="5799744" y="1324875"/>
            <a:ext cx="1534172" cy="2517738"/>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D089E4B4-FF94-B95E-48EC-9025583914EB}"/>
              </a:ext>
            </a:extLst>
          </p:cNvPr>
          <p:cNvSpPr/>
          <p:nvPr/>
        </p:nvSpPr>
        <p:spPr>
          <a:xfrm>
            <a:off x="7622358" y="2148430"/>
            <a:ext cx="2946102" cy="1167263"/>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0" name="楕円 49">
            <a:extLst>
              <a:ext uri="{FF2B5EF4-FFF2-40B4-BE49-F238E27FC236}">
                <a16:creationId xmlns:a16="http://schemas.microsoft.com/office/drawing/2014/main" id="{BDBE48F7-87EE-F5AB-9507-7A58F7F77B41}"/>
              </a:ext>
            </a:extLst>
          </p:cNvPr>
          <p:cNvSpPr/>
          <p:nvPr/>
        </p:nvSpPr>
        <p:spPr>
          <a:xfrm>
            <a:off x="8010196" y="435768"/>
            <a:ext cx="3405366" cy="1671018"/>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1" name="Rectangle 6">
            <a:extLst>
              <a:ext uri="{FF2B5EF4-FFF2-40B4-BE49-F238E27FC236}">
                <a16:creationId xmlns:a16="http://schemas.microsoft.com/office/drawing/2014/main" id="{4888AB1F-00FC-0D1D-7750-AC29DFD88D87}"/>
              </a:ext>
            </a:extLst>
          </p:cNvPr>
          <p:cNvSpPr>
            <a:spLocks noChangeArrowheads="1"/>
          </p:cNvSpPr>
          <p:nvPr/>
        </p:nvSpPr>
        <p:spPr bwMode="auto">
          <a:xfrm>
            <a:off x="1223681" y="1238330"/>
            <a:ext cx="1277994" cy="646331"/>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FF0000"/>
                </a:solidFill>
                <a:effectLst/>
                <a:ea typeface="BIZ UDゴシック" panose="020B0400000000000000" pitchFamily="49" charset="-128"/>
                <a:cs typeface="Times New Roman" panose="02020603050405020304" pitchFamily="18" charset="0"/>
              </a:rPr>
              <a:t>三浦市における課題</a:t>
            </a:r>
            <a:r>
              <a:rPr lang="en-US" altLang="ja-JP" sz="1200" b="1" dirty="0">
                <a:solidFill>
                  <a:srgbClr val="FF0000"/>
                </a:solidFill>
                <a:effectLst/>
                <a:ea typeface="BIZ UDゴシック" panose="020B0400000000000000" pitchFamily="49" charset="-128"/>
                <a:cs typeface="Times New Roman" panose="02020603050405020304" pitchFamily="18" charset="0"/>
              </a:rPr>
              <a:t>(</a:t>
            </a:r>
            <a:r>
              <a:rPr lang="ja-JP" altLang="en-US" sz="1200" b="1" dirty="0">
                <a:solidFill>
                  <a:srgbClr val="FF0000"/>
                </a:solidFill>
                <a:effectLst/>
                <a:ea typeface="BIZ UDゴシック" panose="020B0400000000000000" pitchFamily="49" charset="-128"/>
                <a:cs typeface="Times New Roman" panose="02020603050405020304" pitchFamily="18" charset="0"/>
              </a:rPr>
              <a:t>人口・地域の魅力</a:t>
            </a:r>
            <a:r>
              <a:rPr lang="en-US" altLang="ja-JP" sz="1200" b="1" dirty="0">
                <a:solidFill>
                  <a:srgbClr val="FF0000"/>
                </a:solidFill>
                <a:effectLst/>
                <a:ea typeface="BIZ UDゴシック" panose="020B0400000000000000" pitchFamily="49" charset="-128"/>
                <a:cs typeface="Times New Roman" panose="02020603050405020304" pitchFamily="18" charset="0"/>
              </a:rPr>
              <a:t>)</a:t>
            </a:r>
            <a:endParaRPr kumimoji="0" lang="ja-JP" altLang="ja-JP" sz="1200" b="0" i="0" u="none" strike="noStrike" cap="none" normalizeH="0" baseline="0" dirty="0">
              <a:ln>
                <a:noFill/>
              </a:ln>
              <a:solidFill>
                <a:srgbClr val="FF0000"/>
              </a:solidFill>
              <a:effectLst/>
              <a:latin typeface="BIZ UDゴシック" panose="020B0400000000000000" pitchFamily="49" charset="-128"/>
              <a:ea typeface="BIZ UDゴシック" panose="020B0400000000000000" pitchFamily="49" charset="-128"/>
            </a:endParaRPr>
          </a:p>
        </p:txBody>
      </p:sp>
      <p:sp>
        <p:nvSpPr>
          <p:cNvPr id="52" name="Rectangle 6">
            <a:extLst>
              <a:ext uri="{FF2B5EF4-FFF2-40B4-BE49-F238E27FC236}">
                <a16:creationId xmlns:a16="http://schemas.microsoft.com/office/drawing/2014/main" id="{2DC18CD9-447E-270C-C24B-E0C699F670E1}"/>
              </a:ext>
            </a:extLst>
          </p:cNvPr>
          <p:cNvSpPr>
            <a:spLocks noChangeArrowheads="1"/>
          </p:cNvSpPr>
          <p:nvPr/>
        </p:nvSpPr>
        <p:spPr bwMode="auto">
          <a:xfrm>
            <a:off x="2998774" y="3366679"/>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0070C0"/>
                </a:solidFill>
                <a:effectLst/>
                <a:ea typeface="BIZ UDゴシック" panose="020B0400000000000000" pitchFamily="49" charset="-128"/>
                <a:cs typeface="Times New Roman" panose="02020603050405020304" pitchFamily="18" charset="0"/>
              </a:rPr>
              <a:t>子どもへの支援について</a:t>
            </a:r>
            <a:r>
              <a:rPr lang="en-US" altLang="ja-JP" sz="1200" b="1" dirty="0">
                <a:solidFill>
                  <a:srgbClr val="0070C0"/>
                </a:solidFill>
                <a:effectLst/>
                <a:ea typeface="BIZ UDゴシック" panose="020B0400000000000000" pitchFamily="49" charset="-128"/>
                <a:cs typeface="Times New Roman" panose="02020603050405020304" pitchFamily="18" charset="0"/>
              </a:rPr>
              <a:t>(</a:t>
            </a:r>
            <a:r>
              <a:rPr lang="ja-JP" altLang="en-US" sz="1200" b="1" dirty="0">
                <a:solidFill>
                  <a:srgbClr val="0070C0"/>
                </a:solidFill>
                <a:effectLst/>
                <a:ea typeface="BIZ UDゴシック" panose="020B0400000000000000" pitchFamily="49" charset="-128"/>
                <a:cs typeface="Times New Roman" panose="02020603050405020304" pitchFamily="18" charset="0"/>
              </a:rPr>
              <a:t>教育</a:t>
            </a:r>
            <a:r>
              <a:rPr lang="en-US" altLang="ja-JP" sz="1200" b="1" dirty="0">
                <a:solidFill>
                  <a:srgbClr val="0070C0"/>
                </a:solidFill>
                <a:effectLst/>
                <a:ea typeface="BIZ UDゴシック" panose="020B0400000000000000" pitchFamily="49" charset="-128"/>
                <a:cs typeface="Times New Roman" panose="02020603050405020304" pitchFamily="18" charset="0"/>
              </a:rPr>
              <a:t>)</a:t>
            </a:r>
            <a:endParaRPr kumimoji="0" lang="ja-JP" altLang="ja-JP" sz="1200" b="0" i="0" u="none" strike="noStrike" cap="none" normalizeH="0" baseline="0" dirty="0">
              <a:ln>
                <a:noFill/>
              </a:ln>
              <a:solidFill>
                <a:srgbClr val="0070C0"/>
              </a:solidFill>
              <a:effectLst/>
              <a:latin typeface="BIZ UDゴシック" panose="020B0400000000000000" pitchFamily="49" charset="-128"/>
              <a:ea typeface="BIZ UDゴシック" panose="020B0400000000000000" pitchFamily="49" charset="-128"/>
            </a:endParaRPr>
          </a:p>
        </p:txBody>
      </p:sp>
      <p:sp>
        <p:nvSpPr>
          <p:cNvPr id="53" name="Rectangle 6">
            <a:extLst>
              <a:ext uri="{FF2B5EF4-FFF2-40B4-BE49-F238E27FC236}">
                <a16:creationId xmlns:a16="http://schemas.microsoft.com/office/drawing/2014/main" id="{FF525788-DD9D-4A90-D2C6-4EB16043C848}"/>
              </a:ext>
            </a:extLst>
          </p:cNvPr>
          <p:cNvSpPr>
            <a:spLocks noChangeArrowheads="1"/>
          </p:cNvSpPr>
          <p:nvPr/>
        </p:nvSpPr>
        <p:spPr bwMode="auto">
          <a:xfrm>
            <a:off x="5746026" y="1953435"/>
            <a:ext cx="1719370"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2"/>
                </a:solidFill>
                <a:effectLst/>
                <a:ea typeface="BIZ UDゴシック" panose="020B0400000000000000" pitchFamily="49" charset="-128"/>
                <a:cs typeface="Times New Roman" panose="02020603050405020304" pitchFamily="18" charset="0"/>
              </a:rPr>
              <a:t>子どもの安心・安全について</a:t>
            </a:r>
            <a:endParaRPr kumimoji="0" lang="ja-JP" altLang="ja-JP" sz="1200" b="0" i="0" u="none" strike="noStrike" cap="none" normalizeH="0" baseline="0" dirty="0">
              <a:ln>
                <a:noFill/>
              </a:ln>
              <a:solidFill>
                <a:schemeClr val="accent2"/>
              </a:solidFill>
              <a:effectLst/>
              <a:latin typeface="BIZ UDゴシック" panose="020B0400000000000000" pitchFamily="49" charset="-128"/>
              <a:ea typeface="BIZ UDゴシック" panose="020B0400000000000000" pitchFamily="49" charset="-128"/>
            </a:endParaRPr>
          </a:p>
        </p:txBody>
      </p:sp>
      <p:sp>
        <p:nvSpPr>
          <p:cNvPr id="54" name="Rectangle 6">
            <a:extLst>
              <a:ext uri="{FF2B5EF4-FFF2-40B4-BE49-F238E27FC236}">
                <a16:creationId xmlns:a16="http://schemas.microsoft.com/office/drawing/2014/main" id="{74D9E168-1F23-E583-CBEA-584ED9EA9977}"/>
              </a:ext>
            </a:extLst>
          </p:cNvPr>
          <p:cNvSpPr>
            <a:spLocks noChangeArrowheads="1"/>
          </p:cNvSpPr>
          <p:nvPr/>
        </p:nvSpPr>
        <p:spPr bwMode="auto">
          <a:xfrm>
            <a:off x="7754331" y="1412830"/>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chemeClr val="accent6">
                    <a:lumMod val="75000"/>
                  </a:schemeClr>
                </a:solidFill>
                <a:effectLst/>
                <a:ea typeface="BIZ UDゴシック" panose="020B0400000000000000" pitchFamily="49" charset="-128"/>
                <a:cs typeface="Times New Roman" panose="02020603050405020304" pitchFamily="18" charset="0"/>
              </a:rPr>
              <a:t>インフラの整備について</a:t>
            </a:r>
            <a:endParaRPr kumimoji="0" lang="ja-JP" altLang="ja-JP" sz="1200" b="0" i="0" u="none" strike="noStrike" cap="none" normalizeH="0" baseline="0" dirty="0">
              <a:ln>
                <a:noFill/>
              </a:ln>
              <a:solidFill>
                <a:schemeClr val="accent6">
                  <a:lumMod val="75000"/>
                </a:schemeClr>
              </a:solidFill>
              <a:effectLst/>
              <a:latin typeface="BIZ UDゴシック" panose="020B0400000000000000" pitchFamily="49" charset="-128"/>
              <a:ea typeface="BIZ UDゴシック" panose="020B0400000000000000" pitchFamily="49" charset="-128"/>
            </a:endParaRPr>
          </a:p>
        </p:txBody>
      </p:sp>
      <p:sp>
        <p:nvSpPr>
          <p:cNvPr id="55" name="Rectangle 6">
            <a:extLst>
              <a:ext uri="{FF2B5EF4-FFF2-40B4-BE49-F238E27FC236}">
                <a16:creationId xmlns:a16="http://schemas.microsoft.com/office/drawing/2014/main" id="{2EA2FF0A-2260-1775-A445-FDFEAB1B2BFB}"/>
              </a:ext>
            </a:extLst>
          </p:cNvPr>
          <p:cNvSpPr>
            <a:spLocks noChangeArrowheads="1"/>
          </p:cNvSpPr>
          <p:nvPr/>
        </p:nvSpPr>
        <p:spPr bwMode="auto">
          <a:xfrm>
            <a:off x="7694405" y="3024370"/>
            <a:ext cx="1277994" cy="461665"/>
          </a:xfrm>
          <a:prstGeom prst="rect">
            <a:avLst/>
          </a:prstGeom>
          <a:solidFill>
            <a:schemeClr val="bg2"/>
          </a:solid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7030A0"/>
                </a:solidFill>
                <a:effectLst/>
                <a:ea typeface="BIZ UDゴシック" panose="020B0400000000000000" pitchFamily="49" charset="-128"/>
                <a:cs typeface="Times New Roman" panose="02020603050405020304" pitchFamily="18" charset="0"/>
              </a:rPr>
              <a:t>今後の学校の</a:t>
            </a:r>
            <a:endParaRPr lang="en-US" altLang="ja-JP" sz="1200" b="1" dirty="0">
              <a:solidFill>
                <a:srgbClr val="7030A0"/>
              </a:solidFill>
              <a:effectLst/>
              <a:ea typeface="BIZ UDゴシック" panose="020B0400000000000000" pitchFamily="49"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b="1" dirty="0">
                <a:solidFill>
                  <a:srgbClr val="7030A0"/>
                </a:solidFill>
                <a:effectLst/>
                <a:ea typeface="BIZ UDゴシック" panose="020B0400000000000000" pitchFamily="49" charset="-128"/>
                <a:cs typeface="Times New Roman" panose="02020603050405020304" pitchFamily="18" charset="0"/>
              </a:rPr>
              <a:t>在り方について</a:t>
            </a:r>
            <a:endParaRPr kumimoji="0" lang="ja-JP" altLang="ja-JP" sz="1200" b="0" i="0" u="none" strike="noStrike" cap="none" normalizeH="0" baseline="0" dirty="0">
              <a:ln>
                <a:noFill/>
              </a:ln>
              <a:solidFill>
                <a:srgbClr val="7030A0"/>
              </a:solidFill>
              <a:effectLst/>
              <a:latin typeface="BIZ UDゴシック" panose="020B0400000000000000" pitchFamily="49" charset="-128"/>
              <a:ea typeface="BIZ UDゴシック" panose="020B0400000000000000" pitchFamily="49" charset="-128"/>
            </a:endParaRPr>
          </a:p>
        </p:txBody>
      </p:sp>
      <p:sp>
        <p:nvSpPr>
          <p:cNvPr id="2" name="四角形: メモ 1">
            <a:extLst>
              <a:ext uri="{FF2B5EF4-FFF2-40B4-BE49-F238E27FC236}">
                <a16:creationId xmlns:a16="http://schemas.microsoft.com/office/drawing/2014/main" id="{2062F2F3-89AE-66E0-1839-D979C83DD8BA}"/>
              </a:ext>
            </a:extLst>
          </p:cNvPr>
          <p:cNvSpPr/>
          <p:nvPr/>
        </p:nvSpPr>
        <p:spPr>
          <a:xfrm>
            <a:off x="847019" y="473636"/>
            <a:ext cx="1027608"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年少・生産年齢人口の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減少</a:t>
            </a:r>
            <a:endParaRPr kumimoji="1" lang="ja-JP" altLang="en-US" sz="700" dirty="0">
              <a:latin typeface="BIZ UDゴシック" panose="020B0400000000000000" pitchFamily="49" charset="-128"/>
              <a:ea typeface="BIZ UDゴシック" panose="020B0400000000000000" pitchFamily="49" charset="-128"/>
            </a:endParaRPr>
          </a:p>
        </p:txBody>
      </p:sp>
      <p:sp>
        <p:nvSpPr>
          <p:cNvPr id="7" name="四角形: メモ 6">
            <a:extLst>
              <a:ext uri="{FF2B5EF4-FFF2-40B4-BE49-F238E27FC236}">
                <a16:creationId xmlns:a16="http://schemas.microsoft.com/office/drawing/2014/main" id="{3BB88A01-EC91-E67A-A4FE-8FBBC7AB127C}"/>
              </a:ext>
            </a:extLst>
          </p:cNvPr>
          <p:cNvSpPr/>
          <p:nvPr/>
        </p:nvSpPr>
        <p:spPr>
          <a:xfrm>
            <a:off x="2105369" y="2144011"/>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自分から調べて</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タブレット使える</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楽しめる学習</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集中量があがる</a:t>
            </a:r>
          </a:p>
        </p:txBody>
      </p:sp>
      <p:sp>
        <p:nvSpPr>
          <p:cNvPr id="9" name="四角形: メモ 8">
            <a:extLst>
              <a:ext uri="{FF2B5EF4-FFF2-40B4-BE49-F238E27FC236}">
                <a16:creationId xmlns:a16="http://schemas.microsoft.com/office/drawing/2014/main" id="{CD5B5447-7A15-5AC6-3742-FDA6C4C7DE8A}"/>
              </a:ext>
            </a:extLst>
          </p:cNvPr>
          <p:cNvSpPr/>
          <p:nvPr/>
        </p:nvSpPr>
        <p:spPr>
          <a:xfrm>
            <a:off x="3403268" y="764007"/>
            <a:ext cx="1114467"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0" bIns="0" rtlCol="0" anchor="ctr"/>
          <a:lstStyle/>
          <a:p>
            <a:r>
              <a:rPr lang="ja-JP" altLang="en-US" sz="700" dirty="0">
                <a:latin typeface="BIZ UDゴシック" panose="020B0400000000000000" pitchFamily="49" charset="-128"/>
                <a:ea typeface="BIZ UDゴシック" panose="020B0400000000000000" pitchFamily="49" charset="-128"/>
              </a:rPr>
              <a:t>三浦市の学力がひくい</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から子どもが興味をもつ</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べんきょう方法ができると</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いいと思う。</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0" name="四角形: メモ 9">
            <a:extLst>
              <a:ext uri="{FF2B5EF4-FFF2-40B4-BE49-F238E27FC236}">
                <a16:creationId xmlns:a16="http://schemas.microsoft.com/office/drawing/2014/main" id="{A65F6A0D-3434-D57E-8DFF-8C4AB57B4CFE}"/>
              </a:ext>
            </a:extLst>
          </p:cNvPr>
          <p:cNvSpPr/>
          <p:nvPr/>
        </p:nvSpPr>
        <p:spPr>
          <a:xfrm>
            <a:off x="746749" y="1862686"/>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自分が住んでいる</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地域の魅力の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認識</a:t>
            </a:r>
            <a:endParaRPr lang="en-US" altLang="ja-JP" sz="700" dirty="0">
              <a:latin typeface="BIZ UDゴシック" panose="020B0400000000000000" pitchFamily="49" charset="-128"/>
              <a:ea typeface="BIZ UDゴシック" panose="020B0400000000000000" pitchFamily="49" charset="-128"/>
            </a:endParaRPr>
          </a:p>
        </p:txBody>
      </p:sp>
      <p:sp>
        <p:nvSpPr>
          <p:cNvPr id="11" name="四角形: メモ 10">
            <a:extLst>
              <a:ext uri="{FF2B5EF4-FFF2-40B4-BE49-F238E27FC236}">
                <a16:creationId xmlns:a16="http://schemas.microsoft.com/office/drawing/2014/main" id="{4F741429-4E0D-E685-887A-BD751B192867}"/>
              </a:ext>
            </a:extLst>
          </p:cNvPr>
          <p:cNvSpPr/>
          <p:nvPr/>
        </p:nvSpPr>
        <p:spPr>
          <a:xfrm>
            <a:off x="1983489" y="2909958"/>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幼少期　学校</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いろいろな体験</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体験学習から</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学ぶことが多い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2" name="四角形: メモ 11">
            <a:extLst>
              <a:ext uri="{FF2B5EF4-FFF2-40B4-BE49-F238E27FC236}">
                <a16:creationId xmlns:a16="http://schemas.microsoft.com/office/drawing/2014/main" id="{A6558FF6-DD1E-F996-9E2E-6A8101E4DFC8}"/>
              </a:ext>
            </a:extLst>
          </p:cNvPr>
          <p:cNvSpPr/>
          <p:nvPr/>
        </p:nvSpPr>
        <p:spPr>
          <a:xfrm>
            <a:off x="3201319" y="2270486"/>
            <a:ext cx="1223578" cy="89501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800" dirty="0">
                <a:latin typeface="BIZ UDゴシック" panose="020B0400000000000000" pitchFamily="49" charset="-128"/>
                <a:ea typeface="BIZ UDゴシック" panose="020B0400000000000000" pitchFamily="49" charset="-128"/>
              </a:rPr>
              <a:t>図書館で借りられる</a:t>
            </a:r>
            <a:endParaRPr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本の冊数が</a:t>
            </a:r>
            <a:endParaRPr kumimoji="1" lang="en-US" altLang="ja-JP" sz="800" dirty="0">
              <a:latin typeface="BIZ UDゴシック" panose="020B0400000000000000" pitchFamily="49" charset="-128"/>
              <a:ea typeface="BIZ UDゴシック" panose="020B0400000000000000" pitchFamily="49" charset="-128"/>
            </a:endParaRPr>
          </a:p>
          <a:p>
            <a:r>
              <a:rPr lang="ja-JP" altLang="en-US" sz="800" dirty="0">
                <a:latin typeface="BIZ UDゴシック" panose="020B0400000000000000" pitchFamily="49" charset="-128"/>
                <a:ea typeface="BIZ UDゴシック" panose="020B0400000000000000" pitchFamily="49" charset="-128"/>
              </a:rPr>
              <a:t>横須賀と比べて少ない</a:t>
            </a:r>
            <a:endParaRPr lang="en-US" altLang="ja-JP" sz="800" dirty="0">
              <a:latin typeface="BIZ UDゴシック" panose="020B0400000000000000" pitchFamily="49" charset="-128"/>
              <a:ea typeface="BIZ UDゴシック" panose="020B0400000000000000" pitchFamily="49" charset="-128"/>
            </a:endParaRPr>
          </a:p>
          <a:p>
            <a:r>
              <a:rPr lang="ja-JP" altLang="en-US" sz="800" dirty="0">
                <a:latin typeface="BIZ UDゴシック" panose="020B0400000000000000" pitchFamily="49" charset="-128"/>
                <a:ea typeface="BIZ UDゴシック" panose="020B0400000000000000" pitchFamily="49" charset="-128"/>
              </a:rPr>
              <a:t>横須賀→</a:t>
            </a:r>
            <a:r>
              <a:rPr lang="en-US" altLang="ja-JP" sz="800" dirty="0">
                <a:latin typeface="BIZ UDゴシック" panose="020B0400000000000000" pitchFamily="49" charset="-128"/>
                <a:ea typeface="BIZ UDゴシック" panose="020B0400000000000000" pitchFamily="49" charset="-128"/>
              </a:rPr>
              <a:t>10</a:t>
            </a:r>
            <a:r>
              <a:rPr lang="ja-JP" altLang="en-US" sz="800" dirty="0">
                <a:latin typeface="BIZ UDゴシック" panose="020B0400000000000000" pitchFamily="49" charset="-128"/>
                <a:ea typeface="BIZ UDゴシック" panose="020B0400000000000000" pitchFamily="49" charset="-128"/>
              </a:rPr>
              <a:t>冊</a:t>
            </a:r>
            <a:endParaRPr lang="en-US" altLang="ja-JP" sz="800" dirty="0">
              <a:latin typeface="BIZ UDゴシック" panose="020B0400000000000000" pitchFamily="49" charset="-128"/>
              <a:ea typeface="BIZ UDゴシック" panose="020B0400000000000000" pitchFamily="49" charset="-128"/>
            </a:endParaRPr>
          </a:p>
          <a:p>
            <a:r>
              <a:rPr lang="ja-JP" altLang="en-US" sz="800" dirty="0">
                <a:latin typeface="BIZ UDゴシック" panose="020B0400000000000000" pitchFamily="49" charset="-128"/>
                <a:ea typeface="BIZ UDゴシック" panose="020B0400000000000000" pitchFamily="49" charset="-128"/>
              </a:rPr>
              <a:t>三浦　→ </a:t>
            </a:r>
            <a:r>
              <a:rPr lang="en-US" altLang="ja-JP" sz="800" dirty="0">
                <a:latin typeface="BIZ UDゴシック" panose="020B0400000000000000" pitchFamily="49" charset="-128"/>
                <a:ea typeface="BIZ UDゴシック" panose="020B0400000000000000" pitchFamily="49" charset="-128"/>
              </a:rPr>
              <a:t>4</a:t>
            </a:r>
            <a:r>
              <a:rPr lang="ja-JP" altLang="en-US" sz="800" dirty="0">
                <a:latin typeface="BIZ UDゴシック" panose="020B0400000000000000" pitchFamily="49" charset="-128"/>
                <a:ea typeface="BIZ UDゴシック" panose="020B0400000000000000" pitchFamily="49" charset="-128"/>
              </a:rPr>
              <a:t>冊</a:t>
            </a:r>
            <a:endParaRPr lang="en-US" altLang="ja-JP" sz="800" dirty="0">
              <a:latin typeface="BIZ UDゴシック" panose="020B0400000000000000" pitchFamily="49" charset="-128"/>
              <a:ea typeface="BIZ UDゴシック" panose="020B0400000000000000" pitchFamily="49" charset="-128"/>
            </a:endParaRPr>
          </a:p>
        </p:txBody>
      </p:sp>
      <p:sp>
        <p:nvSpPr>
          <p:cNvPr id="13" name="四角形: メモ 12">
            <a:extLst>
              <a:ext uri="{FF2B5EF4-FFF2-40B4-BE49-F238E27FC236}">
                <a16:creationId xmlns:a16="http://schemas.microsoft.com/office/drawing/2014/main" id="{1ED0178E-0DBF-E9B4-25AD-B07476A403E1}"/>
              </a:ext>
            </a:extLst>
          </p:cNvPr>
          <p:cNvSpPr/>
          <p:nvPr/>
        </p:nvSpPr>
        <p:spPr>
          <a:xfrm>
            <a:off x="8139120" y="623572"/>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学童保育</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通ってくる道路</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（空き家が多く）</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不安がある</a:t>
            </a:r>
          </a:p>
        </p:txBody>
      </p:sp>
      <p:sp>
        <p:nvSpPr>
          <p:cNvPr id="17" name="四角形: メモ 16">
            <a:extLst>
              <a:ext uri="{FF2B5EF4-FFF2-40B4-BE49-F238E27FC236}">
                <a16:creationId xmlns:a16="http://schemas.microsoft.com/office/drawing/2014/main" id="{50E5A1E1-02A9-3CAC-3D4B-77EF02B0578C}"/>
              </a:ext>
            </a:extLst>
          </p:cNvPr>
          <p:cNvSpPr/>
          <p:nvPr/>
        </p:nvSpPr>
        <p:spPr>
          <a:xfrm>
            <a:off x="5949281" y="3175262"/>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いじめをやめるたいさくをしてほしい。</a:t>
            </a:r>
            <a:endParaRPr lang="en-US" altLang="ja-JP" sz="700" dirty="0">
              <a:latin typeface="BIZ UDゴシック" panose="020B0400000000000000" pitchFamily="49" charset="-128"/>
              <a:ea typeface="BIZ UDゴシック" panose="020B0400000000000000" pitchFamily="49" charset="-128"/>
            </a:endParaRPr>
          </a:p>
        </p:txBody>
      </p:sp>
      <p:sp>
        <p:nvSpPr>
          <p:cNvPr id="18" name="四角形: メモ 17">
            <a:extLst>
              <a:ext uri="{FF2B5EF4-FFF2-40B4-BE49-F238E27FC236}">
                <a16:creationId xmlns:a16="http://schemas.microsoft.com/office/drawing/2014/main" id="{B7C847FB-56C3-8CBC-BDFE-807D70C4E360}"/>
              </a:ext>
            </a:extLst>
          </p:cNvPr>
          <p:cNvSpPr/>
          <p:nvPr/>
        </p:nvSpPr>
        <p:spPr>
          <a:xfrm>
            <a:off x="5780763" y="2385102"/>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いじめ 不登校件数の多さにビックリしました。周りにそういう方いますか？</a:t>
            </a:r>
            <a:endParaRPr lang="en-US" altLang="ja-JP" sz="700" dirty="0">
              <a:latin typeface="BIZ UDゴシック" panose="020B0400000000000000" pitchFamily="49" charset="-128"/>
              <a:ea typeface="BIZ UDゴシック" panose="020B0400000000000000" pitchFamily="49" charset="-128"/>
            </a:endParaRPr>
          </a:p>
        </p:txBody>
      </p:sp>
      <p:sp>
        <p:nvSpPr>
          <p:cNvPr id="19" name="四角形: メモ 18">
            <a:extLst>
              <a:ext uri="{FF2B5EF4-FFF2-40B4-BE49-F238E27FC236}">
                <a16:creationId xmlns:a16="http://schemas.microsoft.com/office/drawing/2014/main" id="{9E362C52-5C05-488F-DD36-B61A0BB14332}"/>
              </a:ext>
            </a:extLst>
          </p:cNvPr>
          <p:cNvSpPr/>
          <p:nvPr/>
        </p:nvSpPr>
        <p:spPr>
          <a:xfrm>
            <a:off x="7693883" y="1978088"/>
            <a:ext cx="1080617"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部活や</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クラブの</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減少</a:t>
            </a:r>
            <a:endParaRPr lang="en-US" altLang="ja-JP" sz="700" dirty="0">
              <a:latin typeface="BIZ UDゴシック" panose="020B0400000000000000" pitchFamily="49" charset="-128"/>
              <a:ea typeface="BIZ UDゴシック" panose="020B0400000000000000" pitchFamily="49" charset="-128"/>
            </a:endParaRPr>
          </a:p>
        </p:txBody>
      </p:sp>
      <p:sp>
        <p:nvSpPr>
          <p:cNvPr id="23" name="四角形: メモ 22">
            <a:extLst>
              <a:ext uri="{FF2B5EF4-FFF2-40B4-BE49-F238E27FC236}">
                <a16:creationId xmlns:a16="http://schemas.microsoft.com/office/drawing/2014/main" id="{F249D075-B6F4-6D56-C08B-C1AB52D04732}"/>
              </a:ext>
            </a:extLst>
          </p:cNvPr>
          <p:cNvSpPr/>
          <p:nvPr/>
        </p:nvSpPr>
        <p:spPr>
          <a:xfrm>
            <a:off x="6654072" y="1110436"/>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子どもが巻き</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込まれる犯罪</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大人の信用低下</a:t>
            </a:r>
          </a:p>
        </p:txBody>
      </p:sp>
      <p:sp>
        <p:nvSpPr>
          <p:cNvPr id="27" name="四角形: メモ 26">
            <a:extLst>
              <a:ext uri="{FF2B5EF4-FFF2-40B4-BE49-F238E27FC236}">
                <a16:creationId xmlns:a16="http://schemas.microsoft.com/office/drawing/2014/main" id="{08D92181-75EE-E25C-E504-78DBF68F21C8}"/>
              </a:ext>
            </a:extLst>
          </p:cNvPr>
          <p:cNvSpPr/>
          <p:nvPr/>
        </p:nvSpPr>
        <p:spPr>
          <a:xfrm>
            <a:off x="10223336" y="1464379"/>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歩道が狭い</a:t>
            </a:r>
          </a:p>
        </p:txBody>
      </p:sp>
      <p:sp>
        <p:nvSpPr>
          <p:cNvPr id="28" name="四角形: メモ 27">
            <a:extLst>
              <a:ext uri="{FF2B5EF4-FFF2-40B4-BE49-F238E27FC236}">
                <a16:creationId xmlns:a16="http://schemas.microsoft.com/office/drawing/2014/main" id="{D97AE5FB-09F7-F121-B9DA-8A651182FEE3}"/>
              </a:ext>
            </a:extLst>
          </p:cNvPr>
          <p:cNvSpPr/>
          <p:nvPr/>
        </p:nvSpPr>
        <p:spPr>
          <a:xfrm>
            <a:off x="2077658" y="575533"/>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子ども会の</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減少</a:t>
            </a:r>
          </a:p>
        </p:txBody>
      </p:sp>
      <p:sp>
        <p:nvSpPr>
          <p:cNvPr id="29" name="四角形: メモ 28">
            <a:extLst>
              <a:ext uri="{FF2B5EF4-FFF2-40B4-BE49-F238E27FC236}">
                <a16:creationId xmlns:a16="http://schemas.microsoft.com/office/drawing/2014/main" id="{FED6577F-021C-D367-5AE6-5CDAF432EAE9}"/>
              </a:ext>
            </a:extLst>
          </p:cNvPr>
          <p:cNvSpPr/>
          <p:nvPr/>
        </p:nvSpPr>
        <p:spPr>
          <a:xfrm>
            <a:off x="10015546" y="2385102"/>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学校が古くなった。</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近代であって</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現代でない内容。</a:t>
            </a:r>
          </a:p>
        </p:txBody>
      </p:sp>
      <p:sp>
        <p:nvSpPr>
          <p:cNvPr id="30" name="四角形: メモ 29">
            <a:extLst>
              <a:ext uri="{FF2B5EF4-FFF2-40B4-BE49-F238E27FC236}">
                <a16:creationId xmlns:a16="http://schemas.microsoft.com/office/drawing/2014/main" id="{2988EEDE-78A1-0A01-BD9E-3F24DBE9ED59}"/>
              </a:ext>
            </a:extLst>
          </p:cNvPr>
          <p:cNvSpPr/>
          <p:nvPr/>
        </p:nvSpPr>
        <p:spPr>
          <a:xfrm>
            <a:off x="10204182" y="592885"/>
            <a:ext cx="1092616" cy="828402"/>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108000" rIns="36000" bIns="0" rtlCol="0" anchor="ctr"/>
          <a:lstStyle/>
          <a:p>
            <a:r>
              <a:rPr kumimoji="1" lang="ja-JP" altLang="en-US" sz="700" dirty="0">
                <a:latin typeface="BIZ UDゴシック" panose="020B0400000000000000" pitchFamily="49" charset="-128"/>
                <a:ea typeface="BIZ UDゴシック" panose="020B0400000000000000" pitchFamily="49" charset="-128"/>
              </a:rPr>
              <a:t>道路（歩道）が</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デコボコであったり</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石がとがっていて</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歩きにくく転ぶと危ない</a:t>
            </a:r>
            <a:endParaRPr kumimoji="1" lang="en-US" altLang="ja-JP" sz="700" dirty="0">
              <a:latin typeface="BIZ UDゴシック" panose="020B0400000000000000" pitchFamily="49" charset="-128"/>
              <a:ea typeface="BIZ UDゴシック" panose="020B0400000000000000" pitchFamily="49" charset="-128"/>
            </a:endParaRPr>
          </a:p>
        </p:txBody>
      </p:sp>
      <p:sp>
        <p:nvSpPr>
          <p:cNvPr id="31" name="四角形: メモ 30">
            <a:extLst>
              <a:ext uri="{FF2B5EF4-FFF2-40B4-BE49-F238E27FC236}">
                <a16:creationId xmlns:a16="http://schemas.microsoft.com/office/drawing/2014/main" id="{905DE284-6C56-C814-7CC2-344A2D4C8D5F}"/>
              </a:ext>
            </a:extLst>
          </p:cNvPr>
          <p:cNvSpPr/>
          <p:nvPr/>
        </p:nvSpPr>
        <p:spPr>
          <a:xfrm>
            <a:off x="9154765" y="595706"/>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交通インフラの問題。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歩道がせまい。</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 name="四角形: メモ 2">
            <a:extLst>
              <a:ext uri="{FF2B5EF4-FFF2-40B4-BE49-F238E27FC236}">
                <a16:creationId xmlns:a16="http://schemas.microsoft.com/office/drawing/2014/main" id="{0FF9E8C3-EB51-A7B6-21D0-16AD49403531}"/>
              </a:ext>
            </a:extLst>
          </p:cNvPr>
          <p:cNvSpPr/>
          <p:nvPr/>
        </p:nvSpPr>
        <p:spPr>
          <a:xfrm>
            <a:off x="4534491" y="1451244"/>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0" bIns="0" rtlCol="0" anchor="ctr"/>
          <a:lstStyle/>
          <a:p>
            <a:r>
              <a:rPr kumimoji="1" lang="ja-JP" altLang="en-US" sz="700" dirty="0">
                <a:latin typeface="BIZ UDゴシック" panose="020B0400000000000000" pitchFamily="49" charset="-128"/>
                <a:ea typeface="BIZ UDゴシック" panose="020B0400000000000000" pitchFamily="49" charset="-128"/>
              </a:rPr>
              <a:t>官</a:t>
            </a:r>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市</a:t>
            </a:r>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・学</a:t>
            </a:r>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幼稚園</a:t>
            </a:r>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のつながり</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が細い</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 </a:t>
            </a:r>
            <a:r>
              <a:rPr kumimoji="1" lang="en-US" altLang="ja-JP" sz="700" dirty="0">
                <a:latin typeface="BIZ UDゴシック" panose="020B0400000000000000" pitchFamily="49" charset="-128"/>
                <a:ea typeface="BIZ UDゴシック" panose="020B0400000000000000" pitchFamily="49" charset="-128"/>
              </a:rPr>
              <a:t>(</a:t>
            </a:r>
            <a:r>
              <a:rPr kumimoji="1" lang="ja-JP" altLang="en-US" sz="700" dirty="0">
                <a:latin typeface="BIZ UDゴシック" panose="020B0400000000000000" pitchFamily="49" charset="-128"/>
                <a:ea typeface="BIZ UDゴシック" panose="020B0400000000000000" pitchFamily="49" charset="-128"/>
              </a:rPr>
              <a:t>教育の面</a:t>
            </a:r>
            <a:r>
              <a:rPr kumimoji="1" lang="en-US" altLang="ja-JP" sz="700" dirty="0">
                <a:latin typeface="BIZ UDゴシック" panose="020B0400000000000000" pitchFamily="49" charset="-128"/>
                <a:ea typeface="BIZ UDゴシック" panose="020B0400000000000000" pitchFamily="49" charset="-128"/>
              </a:rPr>
              <a:t>)</a:t>
            </a:r>
            <a:endParaRPr kumimoji="1" lang="ja-JP" altLang="en-US" sz="700" dirty="0">
              <a:latin typeface="BIZ UDゴシック" panose="020B0400000000000000" pitchFamily="49" charset="-128"/>
              <a:ea typeface="BIZ UDゴシック" panose="020B0400000000000000" pitchFamily="49" charset="-128"/>
            </a:endParaRPr>
          </a:p>
        </p:txBody>
      </p:sp>
      <p:sp>
        <p:nvSpPr>
          <p:cNvPr id="25" name="四角形: メモ 24">
            <a:extLst>
              <a:ext uri="{FF2B5EF4-FFF2-40B4-BE49-F238E27FC236}">
                <a16:creationId xmlns:a16="http://schemas.microsoft.com/office/drawing/2014/main" id="{9A32D6A7-1CB8-F863-6024-EAB15D2C30B7}"/>
              </a:ext>
            </a:extLst>
          </p:cNvPr>
          <p:cNvSpPr/>
          <p:nvPr/>
        </p:nvSpPr>
        <p:spPr>
          <a:xfrm>
            <a:off x="4560052" y="2282818"/>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子どもが少ないと</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選べる友達も</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少ない</a:t>
            </a:r>
          </a:p>
        </p:txBody>
      </p:sp>
      <p:sp>
        <p:nvSpPr>
          <p:cNvPr id="26" name="四角形: メモ 25">
            <a:extLst>
              <a:ext uri="{FF2B5EF4-FFF2-40B4-BE49-F238E27FC236}">
                <a16:creationId xmlns:a16="http://schemas.microsoft.com/office/drawing/2014/main" id="{5671CAD8-3602-D15E-6BB0-8D689901BA9A}"/>
              </a:ext>
            </a:extLst>
          </p:cNvPr>
          <p:cNvSpPr/>
          <p:nvPr/>
        </p:nvSpPr>
        <p:spPr>
          <a:xfrm>
            <a:off x="5165891" y="713590"/>
            <a:ext cx="9301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lang="ja-JP" altLang="en-US" sz="700" dirty="0">
                <a:latin typeface="BIZ UDゴシック" panose="020B0400000000000000" pitchFamily="49" charset="-128"/>
                <a:ea typeface="BIZ UDゴシック" panose="020B0400000000000000" pitchFamily="49" charset="-128"/>
              </a:rPr>
              <a:t>放課後の</a:t>
            </a:r>
            <a:endParaRPr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過ごし方</a:t>
            </a:r>
            <a:endParaRPr kumimoji="1" lang="ja-JP" altLang="en-US" sz="700" dirty="0">
              <a:latin typeface="BIZ UDゴシック" panose="020B0400000000000000" pitchFamily="49" charset="-128"/>
              <a:ea typeface="BIZ UDゴシック" panose="020B0400000000000000" pitchFamily="49" charset="-128"/>
            </a:endParaRPr>
          </a:p>
        </p:txBody>
      </p:sp>
      <p:sp>
        <p:nvSpPr>
          <p:cNvPr id="32" name="四角形: メモ 31">
            <a:extLst>
              <a:ext uri="{FF2B5EF4-FFF2-40B4-BE49-F238E27FC236}">
                <a16:creationId xmlns:a16="http://schemas.microsoft.com/office/drawing/2014/main" id="{71D76987-2D98-790F-CB74-C701D9A662BE}"/>
              </a:ext>
            </a:extLst>
          </p:cNvPr>
          <p:cNvSpPr/>
          <p:nvPr/>
        </p:nvSpPr>
        <p:spPr>
          <a:xfrm>
            <a:off x="9154764" y="1331670"/>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信号機がない</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（通学路）</a:t>
            </a:r>
            <a:endParaRPr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横断歩道</a:t>
            </a:r>
            <a:endParaRPr kumimoji="1" lang="en-US" altLang="ja-JP" sz="700" dirty="0">
              <a:latin typeface="BIZ UDゴシック" panose="020B0400000000000000" pitchFamily="49" charset="-128"/>
              <a:ea typeface="BIZ UDゴシック" panose="020B0400000000000000" pitchFamily="49" charset="-128"/>
            </a:endParaRPr>
          </a:p>
          <a:p>
            <a:r>
              <a:rPr kumimoji="1" lang="ja-JP" altLang="en-US" sz="700" dirty="0">
                <a:latin typeface="BIZ UDゴシック" panose="020B0400000000000000" pitchFamily="49" charset="-128"/>
                <a:ea typeface="BIZ UDゴシック" panose="020B0400000000000000" pitchFamily="49" charset="-128"/>
              </a:rPr>
              <a:t>が少ない</a:t>
            </a:r>
          </a:p>
        </p:txBody>
      </p:sp>
      <p:sp>
        <p:nvSpPr>
          <p:cNvPr id="33" name="四角形: メモ 32">
            <a:extLst>
              <a:ext uri="{FF2B5EF4-FFF2-40B4-BE49-F238E27FC236}">
                <a16:creationId xmlns:a16="http://schemas.microsoft.com/office/drawing/2014/main" id="{3DC77159-9CA8-64DA-FCD2-F6FA611C1C39}"/>
              </a:ext>
            </a:extLst>
          </p:cNvPr>
          <p:cNvSpPr/>
          <p:nvPr/>
        </p:nvSpPr>
        <p:spPr>
          <a:xfrm>
            <a:off x="8997361" y="2385102"/>
            <a:ext cx="971309" cy="707886"/>
          </a:xfrm>
          <a:prstGeom prst="foldedCorner">
            <a:avLst/>
          </a:prstGeom>
          <a:solidFill>
            <a:schemeClr val="accent1">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lIns="36000" tIns="0" rIns="36000" bIns="0" rtlCol="0" anchor="ctr"/>
          <a:lstStyle/>
          <a:p>
            <a:r>
              <a:rPr kumimoji="1" lang="ja-JP" altLang="en-US" sz="700" dirty="0">
                <a:latin typeface="BIZ UDゴシック" panose="020B0400000000000000" pitchFamily="49" charset="-128"/>
                <a:ea typeface="BIZ UDゴシック" panose="020B0400000000000000" pitchFamily="49" charset="-128"/>
              </a:rPr>
              <a:t>学校の合併問題</a:t>
            </a:r>
            <a:endParaRPr kumimoji="1" lang="en-US" altLang="ja-JP" sz="700" dirty="0">
              <a:latin typeface="BIZ UDゴシック" panose="020B0400000000000000" pitchFamily="49" charset="-128"/>
              <a:ea typeface="BIZ UDゴシック" panose="020B0400000000000000" pitchFamily="49" charset="-128"/>
            </a:endParaRPr>
          </a:p>
          <a:p>
            <a:r>
              <a:rPr lang="ja-JP" altLang="en-US" sz="700" dirty="0">
                <a:latin typeface="BIZ UDゴシック" panose="020B0400000000000000" pitchFamily="49" charset="-128"/>
                <a:ea typeface="BIZ UDゴシック" panose="020B0400000000000000" pitchFamily="49" charset="-128"/>
              </a:rPr>
              <a:t>どうなるのか不安</a:t>
            </a:r>
            <a:endParaRPr kumimoji="1" lang="ja-JP" altLang="en-US" sz="700" dirty="0">
              <a:latin typeface="BIZ UDゴシック" panose="020B0400000000000000" pitchFamily="49" charset="-128"/>
              <a:ea typeface="BIZ UDゴシック" panose="020B0400000000000000" pitchFamily="49" charset="-128"/>
            </a:endParaRPr>
          </a:p>
        </p:txBody>
      </p:sp>
      <p:sp>
        <p:nvSpPr>
          <p:cNvPr id="15" name="スライド番号プレースホルダー 3">
            <a:extLst>
              <a:ext uri="{FF2B5EF4-FFF2-40B4-BE49-F238E27FC236}">
                <a16:creationId xmlns:a16="http://schemas.microsoft.com/office/drawing/2014/main" id="{F26A3B98-9898-71D4-739A-9FDD16D6A244}"/>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3</a:t>
            </a:fld>
            <a:endParaRPr lang="ja-JP" altLang="en-US" noProof="1"/>
          </a:p>
        </p:txBody>
      </p:sp>
    </p:spTree>
    <p:extLst>
      <p:ext uri="{BB962C8B-B14F-4D97-AF65-F5344CB8AC3E}">
        <p14:creationId xmlns:p14="http://schemas.microsoft.com/office/powerpoint/2010/main" val="244504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EF3D004-02E7-F1A0-300A-D2A9586338A6}"/>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4</a:t>
            </a:fld>
            <a:endParaRPr lang="ja-JP" altLang="en-US" noProof="1"/>
          </a:p>
        </p:txBody>
      </p:sp>
      <p:sp>
        <p:nvSpPr>
          <p:cNvPr id="5" name="テキスト ボックス 4">
            <a:extLst>
              <a:ext uri="{FF2B5EF4-FFF2-40B4-BE49-F238E27FC236}">
                <a16:creationId xmlns:a16="http://schemas.microsoft.com/office/drawing/2014/main" id="{B223E01A-7A0E-C3F1-7CA5-82391B41E369}"/>
              </a:ext>
            </a:extLst>
          </p:cNvPr>
          <p:cNvSpPr txBox="1"/>
          <p:nvPr/>
        </p:nvSpPr>
        <p:spPr>
          <a:xfrm>
            <a:off x="3132443" y="334483"/>
            <a:ext cx="5927103" cy="542456"/>
          </a:xfrm>
          <a:prstGeom prst="rect">
            <a:avLst/>
          </a:prstGeom>
          <a:noFill/>
        </p:spPr>
        <p:txBody>
          <a:bodyPr wrap="square" rtlCol="0">
            <a:spAutoFit/>
          </a:bodyPr>
          <a:lstStyle/>
          <a:p>
            <a:pPr algn="ctr"/>
            <a:r>
              <a:rPr lang="ja-JP" altLang="en-US" sz="2925" b="1" dirty="0">
                <a:latin typeface="BIZ UDゴシック" panose="020B0400000000000000" pitchFamily="49" charset="-128"/>
                <a:ea typeface="BIZ UDゴシック" panose="020B0400000000000000" pitchFamily="49" charset="-128"/>
              </a:rPr>
              <a:t>ワーキングでの意見</a:t>
            </a:r>
          </a:p>
        </p:txBody>
      </p:sp>
      <p:sp>
        <p:nvSpPr>
          <p:cNvPr id="6" name="正方形/長方形 5">
            <a:extLst>
              <a:ext uri="{FF2B5EF4-FFF2-40B4-BE49-F238E27FC236}">
                <a16:creationId xmlns:a16="http://schemas.microsoft.com/office/drawing/2014/main" id="{F368B8B4-36C7-4F54-0489-DA34F591763B}"/>
              </a:ext>
            </a:extLst>
          </p:cNvPr>
          <p:cNvSpPr/>
          <p:nvPr/>
        </p:nvSpPr>
        <p:spPr>
          <a:xfrm>
            <a:off x="2381250" y="890768"/>
            <a:ext cx="7429500" cy="63397"/>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1">
              <a:solidFill>
                <a:prstClr val="white"/>
              </a:solidFill>
            </a:endParaRPr>
          </a:p>
        </p:txBody>
      </p:sp>
      <p:sp>
        <p:nvSpPr>
          <p:cNvPr id="7" name="テキスト ボックス 6">
            <a:extLst>
              <a:ext uri="{FF2B5EF4-FFF2-40B4-BE49-F238E27FC236}">
                <a16:creationId xmlns:a16="http://schemas.microsoft.com/office/drawing/2014/main" id="{FC783F55-4959-A365-3C9C-70597FDAB6AB}"/>
              </a:ext>
            </a:extLst>
          </p:cNvPr>
          <p:cNvSpPr txBox="1"/>
          <p:nvPr/>
        </p:nvSpPr>
        <p:spPr>
          <a:xfrm>
            <a:off x="1960236" y="1098209"/>
            <a:ext cx="8246754" cy="5191165"/>
          </a:xfrm>
          <a:prstGeom prst="rect">
            <a:avLst/>
          </a:prstGeom>
          <a:noFill/>
        </p:spPr>
        <p:txBody>
          <a:bodyPr wrap="square" rtlCol="0">
            <a:spAutoFit/>
          </a:bodyPr>
          <a:lstStyle/>
          <a:p>
            <a:pPr>
              <a:lnSpc>
                <a:spcPts val="2600"/>
              </a:lnSpc>
            </a:pPr>
            <a:r>
              <a:rPr lang="ja-JP" altLang="ja-JP" sz="2000" b="1" dirty="0">
                <a:latin typeface="BIZ UDゴシック" panose="020B0400000000000000" pitchFamily="49" charset="-128"/>
                <a:ea typeface="BIZ UDゴシック" panose="020B0400000000000000" pitchFamily="49" charset="-128"/>
              </a:rPr>
              <a:t>【</a:t>
            </a:r>
            <a:r>
              <a:rPr lang="en-US" altLang="ja-JP" sz="2000" b="1" dirty="0">
                <a:latin typeface="BIZ UDゴシック" panose="020B0400000000000000" pitchFamily="49" charset="-128"/>
                <a:ea typeface="BIZ UDゴシック" panose="020B0400000000000000" pitchFamily="49" charset="-128"/>
              </a:rPr>
              <a:t>A</a:t>
            </a:r>
            <a:r>
              <a:rPr lang="ja-JP" altLang="ja-JP" sz="2000" b="1" dirty="0">
                <a:latin typeface="BIZ UDゴシック" panose="020B0400000000000000" pitchFamily="49" charset="-128"/>
                <a:ea typeface="BIZ UDゴシック" panose="020B0400000000000000" pitchFamily="49" charset="-128"/>
              </a:rPr>
              <a:t>グループ】</a:t>
            </a:r>
            <a:endParaRPr lang="ja-JP" altLang="ja-JP" sz="2000"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子どもの遊び場について</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・子どもの遊び場　イベントを増やしてほしい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・気軽に遊びに行ける親子の場所</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・子どもが遊んでいる姿が見られない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・ボールを使える場所がない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・昔は隣近で育てられた</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今は子どもが安心して遊べる場</a:t>
            </a:r>
            <a:r>
              <a:rPr lang="en-US" altLang="ja-JP" dirty="0">
                <a:latin typeface="BIZ UDゴシック" panose="020B0400000000000000" pitchFamily="49" charset="-128"/>
                <a:ea typeface="BIZ UDゴシック" panose="020B0400000000000000" pitchFamily="49" charset="-128"/>
              </a:rPr>
              <a:t>)</a:t>
            </a:r>
            <a:endParaRPr lang="ja-JP" altLang="ja-JP" dirty="0">
              <a:latin typeface="BIZ UDゴシック" panose="020B0400000000000000" pitchFamily="49" charset="-128"/>
              <a:ea typeface="BIZ UDゴシック" panose="020B0400000000000000" pitchFamily="49" charset="-128"/>
            </a:endParaRPr>
          </a:p>
          <a:p>
            <a:endParaRPr lang="en-US" altLang="ja-JP" b="1" u="sng" dirty="0">
              <a:latin typeface="BIZ UDゴシック" panose="020B0400000000000000" pitchFamily="49" charset="-128"/>
              <a:ea typeface="BIZ UDゴシック" panose="020B0400000000000000" pitchFamily="49" charset="-128"/>
            </a:endParaRPr>
          </a:p>
          <a:p>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 親に対しての支援について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・地域のつながり　親も子も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・本当は助けてもらいたいが、どのようにすればよいか？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・困っている親の相談窓口</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・子ども会がなくなった　先輩ママから情報が得られない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・発達支援の周知</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・自営業の方が多いのでそういう方への育休制度やサポート制度が欲しい</a:t>
            </a:r>
            <a:endParaRPr lang="en-US" altLang="ja-JP" dirty="0">
              <a:latin typeface="BIZ UDゴシック" panose="020B0400000000000000" pitchFamily="49" charset="-128"/>
              <a:ea typeface="BIZ UDゴシック" panose="020B0400000000000000" pitchFamily="49" charset="-128"/>
            </a:endParaRPr>
          </a:p>
          <a:p>
            <a:endParaRPr lang="en-US" altLang="ja-JP" b="1" u="sng" dirty="0">
              <a:latin typeface="BIZ UDゴシック" panose="020B0400000000000000" pitchFamily="49" charset="-128"/>
              <a:ea typeface="BIZ UDゴシック" panose="020B0400000000000000" pitchFamily="49" charset="-128"/>
            </a:endParaRPr>
          </a:p>
          <a:p>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今後の学校の在り方</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・学校数の減少</a:t>
            </a:r>
            <a:r>
              <a:rPr lang="en-US" altLang="ja-JP" dirty="0">
                <a:latin typeface="BIZ UDゴシック" panose="020B0400000000000000" pitchFamily="49" charset="-128"/>
                <a:ea typeface="BIZ UDゴシック" panose="020B0400000000000000" pitchFamily="49" charset="-128"/>
              </a:rPr>
              <a:t>   </a:t>
            </a:r>
            <a:r>
              <a:rPr lang="en-US" altLang="ja-JP" dirty="0"/>
              <a:t>            </a:t>
            </a:r>
            <a:endParaRPr lang="ja-JP" altLang="ja-JP" dirty="0"/>
          </a:p>
        </p:txBody>
      </p:sp>
    </p:spTree>
    <p:extLst>
      <p:ext uri="{BB962C8B-B14F-4D97-AF65-F5344CB8AC3E}">
        <p14:creationId xmlns:p14="http://schemas.microsoft.com/office/powerpoint/2010/main" val="383244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 calcmode="lin" valueType="num">
                                      <p:cBhvr additive="base">
                                        <p:cTn id="3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anim calcmode="lin" valueType="num">
                                      <p:cBhvr additive="base">
                                        <p:cTn id="35"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 calcmode="lin" valueType="num">
                                      <p:cBhvr additive="base">
                                        <p:cTn id="39"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anim calcmode="lin" valueType="num">
                                      <p:cBhvr additive="base">
                                        <p:cTn id="43"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anim calcmode="lin" valueType="num">
                                      <p:cBhvr additive="base">
                                        <p:cTn id="4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
                                            <p:txEl>
                                              <p:pRg st="12" end="12"/>
                                            </p:txEl>
                                          </p:spTgt>
                                        </p:tgtEl>
                                        <p:attrNameLst>
                                          <p:attrName>style.visibility</p:attrName>
                                        </p:attrNameLst>
                                      </p:cBhvr>
                                      <p:to>
                                        <p:strVal val="visible"/>
                                      </p:to>
                                    </p:set>
                                    <p:anim calcmode="lin" valueType="num">
                                      <p:cBhvr additive="base">
                                        <p:cTn id="51" dur="500" fill="hold"/>
                                        <p:tgtEl>
                                          <p:spTgt spid="7">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7">
                                            <p:txEl>
                                              <p:pRg st="12" end="12"/>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7">
                                            <p:txEl>
                                              <p:pRg st="13" end="13"/>
                                            </p:txEl>
                                          </p:spTgt>
                                        </p:tgtEl>
                                        <p:attrNameLst>
                                          <p:attrName>style.visibility</p:attrName>
                                        </p:attrNameLst>
                                      </p:cBhvr>
                                      <p:to>
                                        <p:strVal val="visible"/>
                                      </p:to>
                                    </p:set>
                                    <p:anim calcmode="lin" valueType="num">
                                      <p:cBhvr additive="base">
                                        <p:cTn id="55"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13" end="13"/>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7">
                                            <p:txEl>
                                              <p:pRg st="14" end="14"/>
                                            </p:txEl>
                                          </p:spTgt>
                                        </p:tgtEl>
                                        <p:attrNameLst>
                                          <p:attrName>style.visibility</p:attrName>
                                        </p:attrNameLst>
                                      </p:cBhvr>
                                      <p:to>
                                        <p:strVal val="visible"/>
                                      </p:to>
                                    </p:set>
                                    <p:anim calcmode="lin" valueType="num">
                                      <p:cBhvr additive="base">
                                        <p:cTn id="59" dur="500" fill="hold"/>
                                        <p:tgtEl>
                                          <p:spTgt spid="7">
                                            <p:txEl>
                                              <p:pRg st="14" end="1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7">
                                            <p:txEl>
                                              <p:pRg st="14" end="14"/>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7">
                                            <p:txEl>
                                              <p:pRg st="16" end="16"/>
                                            </p:txEl>
                                          </p:spTgt>
                                        </p:tgtEl>
                                        <p:attrNameLst>
                                          <p:attrName>style.visibility</p:attrName>
                                        </p:attrNameLst>
                                      </p:cBhvr>
                                      <p:to>
                                        <p:strVal val="visible"/>
                                      </p:to>
                                    </p:set>
                                    <p:anim calcmode="lin" valueType="num">
                                      <p:cBhvr additive="base">
                                        <p:cTn id="63" dur="500" fill="hold"/>
                                        <p:tgtEl>
                                          <p:spTgt spid="7">
                                            <p:txEl>
                                              <p:pRg st="16" end="1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7">
                                            <p:txEl>
                                              <p:pRg st="16" end="16"/>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7">
                                            <p:txEl>
                                              <p:pRg st="17" end="17"/>
                                            </p:txEl>
                                          </p:spTgt>
                                        </p:tgtEl>
                                        <p:attrNameLst>
                                          <p:attrName>style.visibility</p:attrName>
                                        </p:attrNameLst>
                                      </p:cBhvr>
                                      <p:to>
                                        <p:strVal val="visible"/>
                                      </p:to>
                                    </p:set>
                                    <p:anim calcmode="lin" valueType="num">
                                      <p:cBhvr additive="base">
                                        <p:cTn id="67" dur="500" fill="hold"/>
                                        <p:tgtEl>
                                          <p:spTgt spid="7">
                                            <p:txEl>
                                              <p:pRg st="17" end="1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BB679BA-2088-2FD2-75FA-26649B37CC4A}"/>
              </a:ext>
            </a:extLst>
          </p:cNvPr>
          <p:cNvSpPr txBox="1"/>
          <p:nvPr/>
        </p:nvSpPr>
        <p:spPr>
          <a:xfrm>
            <a:off x="1960236" y="1070754"/>
            <a:ext cx="8469640" cy="5396349"/>
          </a:xfrm>
          <a:prstGeom prst="rect">
            <a:avLst/>
          </a:prstGeom>
          <a:noFill/>
        </p:spPr>
        <p:txBody>
          <a:bodyPr wrap="square" rtlCol="0">
            <a:spAutoFit/>
          </a:bodyPr>
          <a:lstStyle/>
          <a:p>
            <a:pPr>
              <a:lnSpc>
                <a:spcPts val="2600"/>
              </a:lnSpc>
            </a:pP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市民や子どもが集まれる場所</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・親や友人以外でも子どもを預けられる施設があれば良い</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・中高生が使えるような施設がない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・地域住民や子どもが集まれる場</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・中高生の集まれる場・遊べる場　コワーキングスペース</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大人の目が届く場</a:t>
            </a:r>
            <a:r>
              <a:rPr lang="en-US" altLang="ja-JP" dirty="0">
                <a:latin typeface="BIZ UDゴシック" panose="020B0400000000000000" pitchFamily="49" charset="-128"/>
                <a:ea typeface="BIZ UDゴシック" panose="020B0400000000000000" pitchFamily="49" charset="-128"/>
              </a:rPr>
              <a:t>)</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・複合商業施設</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ショッピングモール等</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の必要性　　市民の憩いの場</a:t>
            </a:r>
          </a:p>
          <a:p>
            <a:pPr>
              <a:lnSpc>
                <a:spcPts val="2600"/>
              </a:lnSpc>
            </a:pP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 子どもへの支援について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・姉妹都市交流の認知度が低い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・三浦市の良さを知ってもらえる留学制度があったら 　交流</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・高校 大学　専門　進学や就職における三浦市という選択肢は？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・学生へのコミュニティバス　フリーパス　　子どもの時間をつくってあげる　</a:t>
            </a:r>
          </a:p>
          <a:p>
            <a:endParaRPr lang="en-US" altLang="ja-JP" b="1" u="sng" dirty="0">
              <a:latin typeface="BIZ UDゴシック" panose="020B0400000000000000" pitchFamily="49" charset="-128"/>
              <a:ea typeface="BIZ UDゴシック" panose="020B0400000000000000" pitchFamily="49" charset="-128"/>
            </a:endParaRPr>
          </a:p>
          <a:p>
            <a:r>
              <a:rPr lang="ja-JP" altLang="en-US" sz="2000" b="1" u="sng" dirty="0">
                <a:latin typeface="BIZ UDゴシック" panose="020B0400000000000000" pitchFamily="49" charset="-128"/>
                <a:ea typeface="BIZ UDゴシック" panose="020B0400000000000000" pitchFamily="49" charset="-128"/>
              </a:rPr>
              <a:t>★</a:t>
            </a:r>
            <a:r>
              <a:rPr lang="ja-JP" altLang="ja-JP" sz="2000" b="1" u="sng" dirty="0">
                <a:latin typeface="BIZ UDゴシック" panose="020B0400000000000000" pitchFamily="49" charset="-128"/>
                <a:ea typeface="BIZ UDゴシック" panose="020B0400000000000000" pitchFamily="49" charset="-128"/>
              </a:rPr>
              <a:t>その他</a:t>
            </a:r>
            <a:endParaRPr lang="ja-JP" altLang="ja-JP" sz="2000" u="sng" dirty="0">
              <a:latin typeface="BIZ UDゴシック" panose="020B0400000000000000" pitchFamily="49" charset="-128"/>
              <a:ea typeface="BIZ UDゴシック" panose="020B0400000000000000" pitchFamily="49" charset="-128"/>
            </a:endParaRPr>
          </a:p>
          <a:p>
            <a:r>
              <a:rPr lang="ja-JP" altLang="en-US" sz="2000" dirty="0">
                <a:latin typeface="BIZ UDゴシック" panose="020B0400000000000000" pitchFamily="49" charset="-128"/>
                <a:ea typeface="BIZ UDゴシック" panose="020B0400000000000000" pitchFamily="49" charset="-128"/>
              </a:rPr>
              <a:t>　</a:t>
            </a:r>
            <a:r>
              <a:rPr lang="ja-JP" altLang="ja-JP" sz="2000" dirty="0">
                <a:latin typeface="BIZ UDゴシック" panose="020B0400000000000000" pitchFamily="49" charset="-128"/>
                <a:ea typeface="BIZ UDゴシック" panose="020B0400000000000000" pitchFamily="49" charset="-128"/>
              </a:rPr>
              <a:t>・少子化だからこその何か取り組みがあればいい　</a:t>
            </a:r>
          </a:p>
          <a:p>
            <a:r>
              <a:rPr lang="ja-JP" altLang="en-US" sz="2000" dirty="0">
                <a:latin typeface="BIZ UDゴシック" panose="020B0400000000000000" pitchFamily="49" charset="-128"/>
                <a:ea typeface="BIZ UDゴシック" panose="020B0400000000000000" pitchFamily="49" charset="-128"/>
              </a:rPr>
              <a:t>　</a:t>
            </a:r>
            <a:r>
              <a:rPr lang="ja-JP" altLang="ja-JP" sz="2000" dirty="0">
                <a:latin typeface="BIZ UDゴシック" panose="020B0400000000000000" pitchFamily="49" charset="-128"/>
                <a:ea typeface="BIZ UDゴシック" panose="020B0400000000000000" pitchFamily="49" charset="-128"/>
              </a:rPr>
              <a:t>・帰り道が暗い</a:t>
            </a:r>
          </a:p>
          <a:p>
            <a:pPr>
              <a:lnSpc>
                <a:spcPts val="2600"/>
              </a:lnSpc>
            </a:pPr>
            <a:endParaRPr lang="en-US" altLang="ja-JP" sz="2400" dirty="0">
              <a:latin typeface="BIZ UDゴシック" panose="020B0400000000000000" pitchFamily="49" charset="-128"/>
              <a:ea typeface="BIZ UDゴシック" panose="020B0400000000000000" pitchFamily="49" charset="-128"/>
            </a:endParaRPr>
          </a:p>
        </p:txBody>
      </p:sp>
      <p:sp>
        <p:nvSpPr>
          <p:cNvPr id="6" name="スライド番号プレースホルダー 3">
            <a:extLst>
              <a:ext uri="{FF2B5EF4-FFF2-40B4-BE49-F238E27FC236}">
                <a16:creationId xmlns:a16="http://schemas.microsoft.com/office/drawing/2014/main" id="{5FA882A6-DF4F-FF7D-EBBF-80F57B15AD5B}"/>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5</a:t>
            </a:fld>
            <a:endParaRPr lang="ja-JP" altLang="en-US" noProof="1"/>
          </a:p>
        </p:txBody>
      </p:sp>
    </p:spTree>
    <p:extLst>
      <p:ext uri="{BB962C8B-B14F-4D97-AF65-F5344CB8AC3E}">
        <p14:creationId xmlns:p14="http://schemas.microsoft.com/office/powerpoint/2010/main" val="257524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BB679BA-2088-2FD2-75FA-26649B37CC4A}"/>
              </a:ext>
            </a:extLst>
          </p:cNvPr>
          <p:cNvSpPr txBox="1"/>
          <p:nvPr/>
        </p:nvSpPr>
        <p:spPr>
          <a:xfrm>
            <a:off x="1960235" y="1047003"/>
            <a:ext cx="7884409" cy="1777025"/>
          </a:xfrm>
          <a:prstGeom prst="rect">
            <a:avLst/>
          </a:prstGeom>
          <a:noFill/>
        </p:spPr>
        <p:txBody>
          <a:bodyPr wrap="square" rtlCol="0">
            <a:spAutoFit/>
          </a:bodyPr>
          <a:lstStyle/>
          <a:p>
            <a:endParaRPr lang="en-US" altLang="ja-JP" b="1" u="sng" dirty="0">
              <a:latin typeface="BIZ UDゴシック" panose="020B0400000000000000" pitchFamily="49" charset="-128"/>
              <a:ea typeface="BIZ UDゴシック" panose="020B0400000000000000" pitchFamily="49" charset="-128"/>
            </a:endParaRPr>
          </a:p>
          <a:p>
            <a:r>
              <a:rPr lang="ja-JP" altLang="ja-JP" b="1" u="sng" dirty="0">
                <a:latin typeface="BIZ UDゴシック" panose="020B0400000000000000" pitchFamily="49" charset="-128"/>
                <a:ea typeface="BIZ UDゴシック" panose="020B0400000000000000" pitchFamily="49" charset="-128"/>
              </a:rPr>
              <a:t>「こども部会で、こども達に聞いてみたいこと、こどもまんなか市民会議で話しあいたいこと」</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・遊び場　集まれる場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・未就学児や小・中・高生のライフステージ</a:t>
            </a:r>
          </a:p>
          <a:p>
            <a:pPr>
              <a:lnSpc>
                <a:spcPts val="2600"/>
              </a:lnSpc>
            </a:pPr>
            <a:endParaRPr lang="ja-JP" altLang="en-US" sz="1950" dirty="0">
              <a:latin typeface="BIZ UDゴシック" panose="020B0400000000000000" pitchFamily="49" charset="-128"/>
              <a:ea typeface="BIZ UDゴシック" panose="020B0400000000000000" pitchFamily="49" charset="-128"/>
            </a:endParaRPr>
          </a:p>
        </p:txBody>
      </p:sp>
      <p:sp>
        <p:nvSpPr>
          <p:cNvPr id="6" name="スライド番号プレースホルダー 3">
            <a:extLst>
              <a:ext uri="{FF2B5EF4-FFF2-40B4-BE49-F238E27FC236}">
                <a16:creationId xmlns:a16="http://schemas.microsoft.com/office/drawing/2014/main" id="{5FA882A6-DF4F-FF7D-EBBF-80F57B15AD5B}"/>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6</a:t>
            </a:fld>
            <a:endParaRPr lang="ja-JP" altLang="en-US" noProof="1"/>
          </a:p>
        </p:txBody>
      </p:sp>
    </p:spTree>
    <p:extLst>
      <p:ext uri="{BB962C8B-B14F-4D97-AF65-F5344CB8AC3E}">
        <p14:creationId xmlns:p14="http://schemas.microsoft.com/office/powerpoint/2010/main" val="55765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9FAE8EF-49E7-31BF-456E-75EC193D8BE0}"/>
              </a:ext>
            </a:extLst>
          </p:cNvPr>
          <p:cNvSpPr txBox="1"/>
          <p:nvPr/>
        </p:nvSpPr>
        <p:spPr>
          <a:xfrm>
            <a:off x="1960236" y="963876"/>
            <a:ext cx="8246754" cy="4473019"/>
          </a:xfrm>
          <a:prstGeom prst="rect">
            <a:avLst/>
          </a:prstGeom>
          <a:noFill/>
        </p:spPr>
        <p:txBody>
          <a:bodyPr wrap="square" rtlCol="0">
            <a:spAutoFit/>
          </a:bodyPr>
          <a:lstStyle/>
          <a:p>
            <a:pPr>
              <a:lnSpc>
                <a:spcPts val="2600"/>
              </a:lnSpc>
            </a:pPr>
            <a:r>
              <a:rPr lang="ja-JP" altLang="ja-JP" sz="2000" b="1" dirty="0">
                <a:latin typeface="BIZ UDゴシック" panose="020B0400000000000000" pitchFamily="49" charset="-128"/>
                <a:ea typeface="BIZ UDゴシック" panose="020B0400000000000000" pitchFamily="49" charset="-128"/>
              </a:rPr>
              <a:t>【</a:t>
            </a:r>
            <a:r>
              <a:rPr lang="en-US" altLang="ja-JP" sz="2000" b="1" dirty="0">
                <a:latin typeface="BIZ UDゴシック" panose="020B0400000000000000" pitchFamily="49" charset="-128"/>
                <a:ea typeface="BIZ UDゴシック" panose="020B0400000000000000" pitchFamily="49" charset="-128"/>
              </a:rPr>
              <a:t>B</a:t>
            </a:r>
            <a:r>
              <a:rPr lang="ja-JP" altLang="en-US" sz="2000" b="1" dirty="0">
                <a:latin typeface="BIZ UDゴシック" panose="020B0400000000000000" pitchFamily="49" charset="-128"/>
                <a:ea typeface="BIZ UDゴシック" panose="020B0400000000000000" pitchFamily="49" charset="-128"/>
              </a:rPr>
              <a:t>グループ</a:t>
            </a:r>
            <a:r>
              <a:rPr lang="ja-JP" altLang="ja-JP" sz="2000" b="1" dirty="0">
                <a:latin typeface="BIZ UDゴシック" panose="020B0400000000000000" pitchFamily="49" charset="-128"/>
                <a:ea typeface="BIZ UDゴシック" panose="020B0400000000000000" pitchFamily="49" charset="-128"/>
              </a:rPr>
              <a:t>】</a:t>
            </a:r>
            <a:endParaRPr lang="ja-JP" altLang="ja-JP" sz="2000"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子どもの遊び場について</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・計画、手広すぎ　ひとつひとつを深く実施してほしい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・子ども計画「検討」と「継続」と「具体策あり」を分けて示してほしい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・産後ケアの計画はどこに？</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・農産物の発展</a:t>
            </a:r>
          </a:p>
          <a:p>
            <a:pPr>
              <a:lnSpc>
                <a:spcPts val="2600"/>
              </a:lnSpc>
            </a:pP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子どもへの支援について</a:t>
            </a:r>
            <a:r>
              <a:rPr lang="en-US" altLang="ja-JP"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教育</a:t>
            </a:r>
            <a:r>
              <a:rPr lang="en-US" altLang="ja-JP" b="1" u="sng" dirty="0">
                <a:latin typeface="BIZ UDゴシック" panose="020B0400000000000000" pitchFamily="49" charset="-128"/>
                <a:ea typeface="BIZ UDゴシック" panose="020B0400000000000000" pitchFamily="49" charset="-128"/>
              </a:rPr>
              <a:t>)</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・教育にかけるお金を増やしてほしい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・学校の中で、三浦市についてしか学習せず、良さを絞り出してくる感が</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すごく、良い所・悪い所をバランス良く習えば、小学校でも市の改善を</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もっと考えられると思う</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・スクールバス等の使い方、マナー、ルールを学習するべき</a:t>
            </a:r>
            <a:r>
              <a:rPr lang="en-US" altLang="ja-JP" dirty="0">
                <a:latin typeface="BIZ UDゴシック" panose="020B0400000000000000" pitchFamily="49" charset="-128"/>
                <a:ea typeface="BIZ UDゴシック" panose="020B0400000000000000" pitchFamily="49" charset="-128"/>
              </a:rPr>
              <a:t>    </a:t>
            </a:r>
            <a:endParaRPr lang="ja-JP"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・他校との交流　子どもの関わり</a:t>
            </a:r>
            <a:endParaRPr lang="en-US" altLang="ja-JP" dirty="0">
              <a:latin typeface="BIZ UDゴシック" panose="020B0400000000000000" pitchFamily="49" charset="-128"/>
              <a:ea typeface="BIZ UDゴシック" panose="020B0400000000000000" pitchFamily="49" charset="-128"/>
            </a:endParaRPr>
          </a:p>
          <a:p>
            <a:endParaRPr lang="ja-JP" altLang="ja-JP" dirty="0">
              <a:latin typeface="BIZ UDゴシック" panose="020B0400000000000000" pitchFamily="49" charset="-128"/>
              <a:ea typeface="BIZ UDゴシック" panose="020B0400000000000000" pitchFamily="49" charset="-128"/>
            </a:endParaRPr>
          </a:p>
        </p:txBody>
      </p:sp>
      <p:sp>
        <p:nvSpPr>
          <p:cNvPr id="5" name="スライド番号プレースホルダー 3">
            <a:extLst>
              <a:ext uri="{FF2B5EF4-FFF2-40B4-BE49-F238E27FC236}">
                <a16:creationId xmlns:a16="http://schemas.microsoft.com/office/drawing/2014/main" id="{173413F9-0DF7-4C63-BCCE-FC3B3A963B67}"/>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7</a:t>
            </a:fld>
            <a:endParaRPr lang="ja-JP" altLang="en-US" noProof="1"/>
          </a:p>
        </p:txBody>
      </p:sp>
    </p:spTree>
    <p:extLst>
      <p:ext uri="{BB962C8B-B14F-4D97-AF65-F5344CB8AC3E}">
        <p14:creationId xmlns:p14="http://schemas.microsoft.com/office/powerpoint/2010/main" val="3516520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9FAE8EF-49E7-31BF-456E-75EC193D8BE0}"/>
              </a:ext>
            </a:extLst>
          </p:cNvPr>
          <p:cNvSpPr txBox="1"/>
          <p:nvPr/>
        </p:nvSpPr>
        <p:spPr>
          <a:xfrm>
            <a:off x="1960236" y="1295323"/>
            <a:ext cx="8246754" cy="5247590"/>
          </a:xfrm>
          <a:prstGeom prst="rect">
            <a:avLst/>
          </a:prstGeom>
          <a:noFill/>
        </p:spPr>
        <p:txBody>
          <a:bodyPr wrap="square" rtlCol="0">
            <a:spAutoFit/>
          </a:bodyPr>
          <a:lstStyle/>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学校と地域との関係について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・学校　創造展　広報紙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・放送がなるのはありがたい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・挨拶が少ない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・地域との関わりが増える取り組み</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・地域との関わり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・学校をもっと皆さんに使ってほしい</a:t>
            </a:r>
            <a:r>
              <a:rPr lang="en-US" altLang="ja-JP"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知ってほしい</a:t>
            </a:r>
            <a:r>
              <a:rPr lang="en-US" altLang="ja-JP" dirty="0">
                <a:latin typeface="BIZ UDゴシック" panose="020B0400000000000000" pitchFamily="49" charset="-128"/>
                <a:ea typeface="BIZ UDゴシック" panose="020B0400000000000000" pitchFamily="49" charset="-128"/>
              </a:rPr>
              <a:t>)</a:t>
            </a:r>
            <a:endParaRPr lang="ja-JP" altLang="ja-JP" dirty="0">
              <a:latin typeface="BIZ UDゴシック" panose="020B0400000000000000" pitchFamily="49" charset="-128"/>
              <a:ea typeface="BIZ UDゴシック" panose="020B0400000000000000" pitchFamily="49" charset="-128"/>
            </a:endParaRPr>
          </a:p>
          <a:p>
            <a:pPr>
              <a:lnSpc>
                <a:spcPts val="2600"/>
              </a:lnSpc>
            </a:pPr>
            <a:r>
              <a:rPr lang="en-US" altLang="ja-JP" dirty="0">
                <a:latin typeface="BIZ UDゴシック" panose="020B0400000000000000" pitchFamily="49" charset="-128"/>
                <a:ea typeface="BIZ UDゴシック" panose="020B0400000000000000" pitchFamily="49" charset="-128"/>
              </a:rPr>
              <a:t> </a:t>
            </a: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子どもの遊び場について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・子ども達の遊び場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・遊ぶ場所が少ない</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・外で遊ぶ子どもの減少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・子ども同士の関わりが少ない</a:t>
            </a:r>
          </a:p>
          <a:p>
            <a:pPr marL="468000" indent="-720000"/>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・公園の見た目、使いやすさが年々、低下していると思う</a:t>
            </a:r>
          </a:p>
          <a:p>
            <a:pPr marL="468000" indent="-720000"/>
            <a:r>
              <a:rPr lang="ja-JP" altLang="ja-JP" dirty="0">
                <a:latin typeface="BIZ UDゴシック" panose="020B0400000000000000" pitchFamily="49" charset="-128"/>
                <a:ea typeface="BIZ UDゴシック" panose="020B0400000000000000" pitchFamily="49" charset="-128"/>
              </a:rPr>
              <a:t>　</a:t>
            </a:r>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市全体でボランティアや、イベントを行い、安全に遊べ、楽しめるようにするべき</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・中学生でも遊べる場がほしい</a:t>
            </a:r>
            <a:endParaRPr lang="en-US" altLang="ja-JP"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遊び場が少なく、楽しめなく、</a:t>
            </a:r>
            <a:r>
              <a:rPr lang="en-US" altLang="ja-JP" dirty="0">
                <a:latin typeface="BIZ UDゴシック" panose="020B0400000000000000" pitchFamily="49" charset="-128"/>
                <a:ea typeface="BIZ UDゴシック" panose="020B0400000000000000" pitchFamily="49" charset="-128"/>
              </a:rPr>
              <a:t>SNS</a:t>
            </a:r>
            <a:r>
              <a:rPr lang="ja-JP" altLang="ja-JP" dirty="0">
                <a:latin typeface="BIZ UDゴシック" panose="020B0400000000000000" pitchFamily="49" charset="-128"/>
                <a:ea typeface="BIZ UDゴシック" panose="020B0400000000000000" pitchFamily="49" charset="-128"/>
              </a:rPr>
              <a:t>等によってしまっている</a:t>
            </a:r>
          </a:p>
        </p:txBody>
      </p:sp>
      <p:sp>
        <p:nvSpPr>
          <p:cNvPr id="5" name="スライド番号プレースホルダー 3">
            <a:extLst>
              <a:ext uri="{FF2B5EF4-FFF2-40B4-BE49-F238E27FC236}">
                <a16:creationId xmlns:a16="http://schemas.microsoft.com/office/drawing/2014/main" id="{173413F9-0DF7-4C63-BCCE-FC3B3A963B67}"/>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8</a:t>
            </a:fld>
            <a:endParaRPr lang="ja-JP" altLang="en-US" noProof="1"/>
          </a:p>
        </p:txBody>
      </p:sp>
    </p:spTree>
    <p:extLst>
      <p:ext uri="{BB962C8B-B14F-4D97-AF65-F5344CB8AC3E}">
        <p14:creationId xmlns:p14="http://schemas.microsoft.com/office/powerpoint/2010/main" val="2537035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9FAE8EF-49E7-31BF-456E-75EC193D8BE0}"/>
              </a:ext>
            </a:extLst>
          </p:cNvPr>
          <p:cNvSpPr txBox="1"/>
          <p:nvPr/>
        </p:nvSpPr>
        <p:spPr>
          <a:xfrm>
            <a:off x="1960235" y="963876"/>
            <a:ext cx="7848783" cy="3252172"/>
          </a:xfrm>
          <a:prstGeom prst="rect">
            <a:avLst/>
          </a:prstGeom>
          <a:noFill/>
        </p:spPr>
        <p:txBody>
          <a:bodyPr wrap="square" rtlCol="0">
            <a:spAutoFit/>
          </a:bodyPr>
          <a:lstStyle/>
          <a:p>
            <a:pPr>
              <a:lnSpc>
                <a:spcPts val="2600"/>
              </a:lnSpc>
            </a:pPr>
            <a:endParaRPr lang="en-US" altLang="ja-JP" b="1" u="sng" dirty="0">
              <a:latin typeface="BIZ UDゴシック" panose="020B0400000000000000" pitchFamily="49" charset="-128"/>
              <a:ea typeface="BIZ UDゴシック" panose="020B0400000000000000" pitchFamily="49" charset="-128"/>
            </a:endParaRPr>
          </a:p>
          <a:p>
            <a:pPr>
              <a:lnSpc>
                <a:spcPts val="2600"/>
              </a:lnSpc>
            </a:pPr>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インフラの整備について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・通学路が暗い</a:t>
            </a:r>
            <a:r>
              <a:rPr lang="ja-JP" altLang="en-US" dirty="0">
                <a:latin typeface="BIZ UDゴシック" panose="020B0400000000000000" pitchFamily="49" charset="-128"/>
                <a:ea typeface="BIZ UDゴシック" panose="020B0400000000000000" pitchFamily="49" charset="-128"/>
              </a:rPr>
              <a:t>＆</a:t>
            </a:r>
            <a:r>
              <a:rPr lang="ja-JP" altLang="ja-JP" dirty="0">
                <a:latin typeface="BIZ UDゴシック" panose="020B0400000000000000" pitchFamily="49" charset="-128"/>
                <a:ea typeface="BIZ UDゴシック" panose="020B0400000000000000" pitchFamily="49" charset="-128"/>
              </a:rPr>
              <a:t>狭い</a:t>
            </a:r>
            <a:r>
              <a:rPr lang="en-US" altLang="ja-JP"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危ない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・インフラの整備　暗いです！</a:t>
            </a:r>
            <a:endParaRPr lang="en-US" altLang="ja-JP" dirty="0">
              <a:latin typeface="BIZ UDゴシック" panose="020B0400000000000000" pitchFamily="49" charset="-128"/>
              <a:ea typeface="BIZ UDゴシック" panose="020B0400000000000000" pitchFamily="49" charset="-128"/>
            </a:endParaRPr>
          </a:p>
          <a:p>
            <a:endParaRPr lang="en-US" altLang="ja-JP" b="1" u="sng" dirty="0">
              <a:latin typeface="BIZ UDゴシック" panose="020B0400000000000000" pitchFamily="49" charset="-128"/>
              <a:ea typeface="BIZ UDゴシック" panose="020B0400000000000000" pitchFamily="49" charset="-128"/>
            </a:endParaRPr>
          </a:p>
          <a:p>
            <a:r>
              <a:rPr lang="ja-JP" altLang="ja-JP" b="1" u="sng" dirty="0">
                <a:latin typeface="BIZ UDゴシック" panose="020B0400000000000000" pitchFamily="49" charset="-128"/>
                <a:ea typeface="BIZ UDゴシック" panose="020B0400000000000000" pitchFamily="49" charset="-128"/>
              </a:rPr>
              <a:t>★ 子育て支援について</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・ベビーカーが歩きやすい歩道に直してほしい　　</a:t>
            </a: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・産婦人科を利用しやすく</a:t>
            </a:r>
          </a:p>
          <a:p>
            <a:endParaRPr lang="en-US" altLang="ja-JP" b="1" u="sng" dirty="0">
              <a:latin typeface="BIZ UDゴシック" panose="020B0400000000000000" pitchFamily="49" charset="-128"/>
              <a:ea typeface="BIZ UDゴシック" panose="020B0400000000000000" pitchFamily="49" charset="-128"/>
            </a:endParaRPr>
          </a:p>
          <a:p>
            <a:r>
              <a:rPr lang="ja-JP" altLang="en-US" b="1" u="sng" dirty="0">
                <a:latin typeface="BIZ UDゴシック" panose="020B0400000000000000" pitchFamily="49" charset="-128"/>
                <a:ea typeface="BIZ UDゴシック" panose="020B0400000000000000" pitchFamily="49" charset="-128"/>
              </a:rPr>
              <a:t>★</a:t>
            </a:r>
            <a:r>
              <a:rPr lang="ja-JP" altLang="ja-JP" b="1" u="sng" dirty="0">
                <a:latin typeface="BIZ UDゴシック" panose="020B0400000000000000" pitchFamily="49" charset="-128"/>
                <a:ea typeface="BIZ UDゴシック" panose="020B0400000000000000" pitchFamily="49" charset="-128"/>
              </a:rPr>
              <a:t> その他</a:t>
            </a:r>
            <a:endParaRPr lang="ja-JP" altLang="ja-JP" u="sng" dirty="0">
              <a:latin typeface="BIZ UDゴシック" panose="020B0400000000000000" pitchFamily="49" charset="-128"/>
              <a:ea typeface="BIZ UDゴシック" panose="020B0400000000000000" pitchFamily="49" charset="-128"/>
            </a:endParaRPr>
          </a:p>
          <a:p>
            <a:r>
              <a:rPr lang="ja-JP" altLang="en-US" dirty="0">
                <a:latin typeface="BIZ UDゴシック" panose="020B0400000000000000" pitchFamily="49" charset="-128"/>
                <a:ea typeface="BIZ UDゴシック" panose="020B0400000000000000" pitchFamily="49" charset="-128"/>
              </a:rPr>
              <a:t>　</a:t>
            </a:r>
            <a:r>
              <a:rPr lang="ja-JP" altLang="ja-JP" dirty="0">
                <a:latin typeface="BIZ UDゴシック" panose="020B0400000000000000" pitchFamily="49" charset="-128"/>
                <a:ea typeface="BIZ UDゴシック" panose="020B0400000000000000" pitchFamily="49" charset="-128"/>
              </a:rPr>
              <a:t>・お買い物は子どもどうしてる？</a:t>
            </a:r>
            <a:endParaRPr lang="en-US" altLang="ja-JP" b="1" dirty="0">
              <a:latin typeface="BIZ UDゴシック" panose="020B0400000000000000" pitchFamily="49" charset="-128"/>
              <a:ea typeface="BIZ UDゴシック" panose="020B0400000000000000" pitchFamily="49" charset="-128"/>
            </a:endParaRPr>
          </a:p>
        </p:txBody>
      </p:sp>
      <p:sp>
        <p:nvSpPr>
          <p:cNvPr id="5" name="スライド番号プレースホルダー 3">
            <a:extLst>
              <a:ext uri="{FF2B5EF4-FFF2-40B4-BE49-F238E27FC236}">
                <a16:creationId xmlns:a16="http://schemas.microsoft.com/office/drawing/2014/main" id="{173413F9-0DF7-4C63-BCCE-FC3B3A963B67}"/>
              </a:ext>
            </a:extLst>
          </p:cNvPr>
          <p:cNvSpPr>
            <a:spLocks noGrp="1"/>
          </p:cNvSpPr>
          <p:nvPr>
            <p:ph type="sldNum" sz="quarter" idx="12"/>
          </p:nvPr>
        </p:nvSpPr>
        <p:spPr>
          <a:xfrm>
            <a:off x="8139114" y="6381443"/>
            <a:ext cx="2290762" cy="280959"/>
          </a:xfrm>
        </p:spPr>
        <p:txBody>
          <a:bodyPr/>
          <a:lstStyle/>
          <a:p>
            <a:fld id="{299DD5A9-4EF1-497E-92EF-2D23CF305E03}" type="slidenum">
              <a:rPr lang="en-US" altLang="ja-JP" noProof="1" smtClean="0"/>
              <a:pPr/>
              <a:t>9</a:t>
            </a:fld>
            <a:endParaRPr lang="ja-JP" altLang="en-US" noProof="1"/>
          </a:p>
        </p:txBody>
      </p:sp>
    </p:spTree>
    <p:extLst>
      <p:ext uri="{BB962C8B-B14F-4D97-AF65-F5344CB8AC3E}">
        <p14:creationId xmlns:p14="http://schemas.microsoft.com/office/powerpoint/2010/main" val="42421320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236</TotalTime>
  <Words>2296</Words>
  <Application>Microsoft Office PowerPoint</Application>
  <PresentationFormat>ワイド画面</PresentationFormat>
  <Paragraphs>418</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BIZ UDゴシック</vt:lpstr>
      <vt:lpstr>游ゴシック</vt:lpstr>
      <vt:lpstr>游ゴシック Light</vt:lpstr>
      <vt:lpstr>游明朝</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株式会社名豊</dc:creator>
  <cp:lastModifiedBy>株式会社名豊</cp:lastModifiedBy>
  <cp:revision>5</cp:revision>
  <cp:lastPrinted>2025-03-07T08:27:48Z</cp:lastPrinted>
  <dcterms:created xsi:type="dcterms:W3CDTF">2025-03-07T04:28:46Z</dcterms:created>
  <dcterms:modified xsi:type="dcterms:W3CDTF">2025-03-07T08:28:37Z</dcterms:modified>
</cp:coreProperties>
</file>